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587" r:id="rId2"/>
    <p:sldId id="922" r:id="rId3"/>
    <p:sldId id="895" r:id="rId4"/>
    <p:sldId id="752" r:id="rId5"/>
    <p:sldId id="851" r:id="rId6"/>
    <p:sldId id="896" r:id="rId7"/>
    <p:sldId id="897" r:id="rId8"/>
    <p:sldId id="898" r:id="rId9"/>
    <p:sldId id="899" r:id="rId10"/>
    <p:sldId id="894" r:id="rId11"/>
    <p:sldId id="873" r:id="rId12"/>
    <p:sldId id="872" r:id="rId13"/>
    <p:sldId id="900" r:id="rId14"/>
    <p:sldId id="901" r:id="rId15"/>
    <p:sldId id="908" r:id="rId16"/>
    <p:sldId id="904" r:id="rId17"/>
    <p:sldId id="902" r:id="rId18"/>
    <p:sldId id="903" r:id="rId19"/>
    <p:sldId id="905" r:id="rId20"/>
    <p:sldId id="906" r:id="rId21"/>
    <p:sldId id="919" r:id="rId22"/>
    <p:sldId id="923" r:id="rId23"/>
    <p:sldId id="871" r:id="rId24"/>
    <p:sldId id="909" r:id="rId25"/>
    <p:sldId id="837" r:id="rId26"/>
    <p:sldId id="848" r:id="rId27"/>
    <p:sldId id="862" r:id="rId28"/>
    <p:sldId id="891" r:id="rId29"/>
    <p:sldId id="892" r:id="rId30"/>
    <p:sldId id="916" r:id="rId31"/>
    <p:sldId id="917" r:id="rId32"/>
    <p:sldId id="918" r:id="rId33"/>
    <p:sldId id="480" r:id="rId34"/>
    <p:sldId id="912" r:id="rId35"/>
    <p:sldId id="910" r:id="rId36"/>
    <p:sldId id="920" r:id="rId37"/>
    <p:sldId id="914" r:id="rId38"/>
    <p:sldId id="911" r:id="rId39"/>
    <p:sldId id="913" r:id="rId40"/>
    <p:sldId id="92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84"/>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C4988-48FD-2245-8653-2BDA7CEC4586}"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5D95B-6F6C-A149-B347-6335616B4EFE}" type="slidenum">
              <a:rPr lang="en-US" smtClean="0"/>
              <a:t>‹#›</a:t>
            </a:fld>
            <a:endParaRPr lang="en-US"/>
          </a:p>
        </p:txBody>
      </p:sp>
    </p:spTree>
    <p:extLst>
      <p:ext uri="{BB962C8B-B14F-4D97-AF65-F5344CB8AC3E}">
        <p14:creationId xmlns:p14="http://schemas.microsoft.com/office/powerpoint/2010/main" val="84830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8EF1-051C-E246-BD43-E8762D3440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7986F3-A763-D746-9F68-68D96FB1B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841FDC-2E4C-1C43-8EF7-A228194601AE}"/>
              </a:ext>
            </a:extLst>
          </p:cNvPr>
          <p:cNvSpPr>
            <a:spLocks noGrp="1"/>
          </p:cNvSpPr>
          <p:nvPr>
            <p:ph type="dt" sz="half" idx="10"/>
          </p:nvPr>
        </p:nvSpPr>
        <p:spPr/>
        <p:txBody>
          <a:bodyPr/>
          <a:lstStyle/>
          <a:p>
            <a:fld id="{1452568D-FA8B-274D-9854-DAB2D11AA7E4}" type="datetime1">
              <a:rPr lang="en-US" smtClean="0"/>
              <a:t>12/2/24</a:t>
            </a:fld>
            <a:endParaRPr lang="en-US"/>
          </a:p>
        </p:txBody>
      </p:sp>
      <p:sp>
        <p:nvSpPr>
          <p:cNvPr id="5" name="Footer Placeholder 4">
            <a:extLst>
              <a:ext uri="{FF2B5EF4-FFF2-40B4-BE49-F238E27FC236}">
                <a16:creationId xmlns:a16="http://schemas.microsoft.com/office/drawing/2014/main" id="{3077B018-364B-744C-8600-07E53325B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406E1-E407-CE4E-B0CE-9D4DBA4B5570}"/>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390992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652C-C094-3D4C-817A-3315ECC9A5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801832-6152-CE44-BB8D-FDE9DECE03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36C9E-1C36-1441-B8D0-2DF05006B3DA}"/>
              </a:ext>
            </a:extLst>
          </p:cNvPr>
          <p:cNvSpPr>
            <a:spLocks noGrp="1"/>
          </p:cNvSpPr>
          <p:nvPr>
            <p:ph type="dt" sz="half" idx="10"/>
          </p:nvPr>
        </p:nvSpPr>
        <p:spPr/>
        <p:txBody>
          <a:bodyPr/>
          <a:lstStyle/>
          <a:p>
            <a:fld id="{1AE4E854-B8CF-AE4C-B118-9CEE3771CE87}" type="datetime1">
              <a:rPr lang="en-US" smtClean="0"/>
              <a:t>12/2/24</a:t>
            </a:fld>
            <a:endParaRPr lang="en-US"/>
          </a:p>
        </p:txBody>
      </p:sp>
      <p:sp>
        <p:nvSpPr>
          <p:cNvPr id="5" name="Footer Placeholder 4">
            <a:extLst>
              <a:ext uri="{FF2B5EF4-FFF2-40B4-BE49-F238E27FC236}">
                <a16:creationId xmlns:a16="http://schemas.microsoft.com/office/drawing/2014/main" id="{EA167638-9EA7-5E44-BD8C-8B65466B0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F39CA-5417-014A-B33B-A2AD343378C4}"/>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207589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ECB19-E7B5-7044-ADE5-9F87576107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26C4CA-D915-1846-8B35-1FDFAAA721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D6A95-8F1F-5F45-8BB7-BB00DB99B82A}"/>
              </a:ext>
            </a:extLst>
          </p:cNvPr>
          <p:cNvSpPr>
            <a:spLocks noGrp="1"/>
          </p:cNvSpPr>
          <p:nvPr>
            <p:ph type="dt" sz="half" idx="10"/>
          </p:nvPr>
        </p:nvSpPr>
        <p:spPr/>
        <p:txBody>
          <a:bodyPr/>
          <a:lstStyle/>
          <a:p>
            <a:fld id="{869A55B0-9217-E542-B08D-3BC7DBC5EAB2}" type="datetime1">
              <a:rPr lang="en-US" smtClean="0"/>
              <a:t>12/2/24</a:t>
            </a:fld>
            <a:endParaRPr lang="en-US"/>
          </a:p>
        </p:txBody>
      </p:sp>
      <p:sp>
        <p:nvSpPr>
          <p:cNvPr id="5" name="Footer Placeholder 4">
            <a:extLst>
              <a:ext uri="{FF2B5EF4-FFF2-40B4-BE49-F238E27FC236}">
                <a16:creationId xmlns:a16="http://schemas.microsoft.com/office/drawing/2014/main" id="{2542FC71-A10E-BB41-AFC1-C74B13AD4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3CB91-6FDC-8742-9DD5-D15171493049}"/>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206197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E17B-E7E1-7E4A-A676-1E7CCECF83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B038F7-600D-684E-9ACA-FB412A46B6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8EC52-428E-424A-BA46-3520291CAD1A}"/>
              </a:ext>
            </a:extLst>
          </p:cNvPr>
          <p:cNvSpPr>
            <a:spLocks noGrp="1"/>
          </p:cNvSpPr>
          <p:nvPr>
            <p:ph type="dt" sz="half" idx="10"/>
          </p:nvPr>
        </p:nvSpPr>
        <p:spPr/>
        <p:txBody>
          <a:bodyPr/>
          <a:lstStyle/>
          <a:p>
            <a:fld id="{6E020B8D-D81B-0440-A008-503B47466610}" type="datetime1">
              <a:rPr lang="en-US" smtClean="0"/>
              <a:t>12/2/24</a:t>
            </a:fld>
            <a:endParaRPr lang="en-US"/>
          </a:p>
        </p:txBody>
      </p:sp>
      <p:sp>
        <p:nvSpPr>
          <p:cNvPr id="5" name="Footer Placeholder 4">
            <a:extLst>
              <a:ext uri="{FF2B5EF4-FFF2-40B4-BE49-F238E27FC236}">
                <a16:creationId xmlns:a16="http://schemas.microsoft.com/office/drawing/2014/main" id="{D3172FBD-9C05-D045-BEFB-2619AD35F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D239A-A031-824D-8D72-C9D7A7BE8238}"/>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391236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14A-DED2-8649-A702-631FDF423F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696443-6619-CC4B-87A6-67F269DAC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26F9D4-072B-1A4D-A147-E8D7C577ED20}"/>
              </a:ext>
            </a:extLst>
          </p:cNvPr>
          <p:cNvSpPr>
            <a:spLocks noGrp="1"/>
          </p:cNvSpPr>
          <p:nvPr>
            <p:ph type="dt" sz="half" idx="10"/>
          </p:nvPr>
        </p:nvSpPr>
        <p:spPr/>
        <p:txBody>
          <a:bodyPr/>
          <a:lstStyle/>
          <a:p>
            <a:fld id="{7A4E975A-9B9E-3E4A-971C-EAAB8B3CB92E}" type="datetime1">
              <a:rPr lang="en-US" smtClean="0"/>
              <a:t>12/2/24</a:t>
            </a:fld>
            <a:endParaRPr lang="en-US"/>
          </a:p>
        </p:txBody>
      </p:sp>
      <p:sp>
        <p:nvSpPr>
          <p:cNvPr id="5" name="Footer Placeholder 4">
            <a:extLst>
              <a:ext uri="{FF2B5EF4-FFF2-40B4-BE49-F238E27FC236}">
                <a16:creationId xmlns:a16="http://schemas.microsoft.com/office/drawing/2014/main" id="{12A86246-A772-E948-B7CD-10410BB3D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54AC6-8D05-CA44-8823-77C8AD22CBCB}"/>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68214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DC21-A2DF-BA4D-8F35-EC8828280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D69D8-6A31-8C46-82EC-07CD9F3D4B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AC3C46-93AB-2A4A-A57C-C19FF0CDA9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DCB69-2C90-0D45-A03F-6A063AEC4E85}"/>
              </a:ext>
            </a:extLst>
          </p:cNvPr>
          <p:cNvSpPr>
            <a:spLocks noGrp="1"/>
          </p:cNvSpPr>
          <p:nvPr>
            <p:ph type="dt" sz="half" idx="10"/>
          </p:nvPr>
        </p:nvSpPr>
        <p:spPr/>
        <p:txBody>
          <a:bodyPr/>
          <a:lstStyle/>
          <a:p>
            <a:fld id="{07DC481A-2368-7A4E-87FE-9DA121CAEC3D}" type="datetime1">
              <a:rPr lang="en-US" smtClean="0"/>
              <a:t>12/2/24</a:t>
            </a:fld>
            <a:endParaRPr lang="en-US"/>
          </a:p>
        </p:txBody>
      </p:sp>
      <p:sp>
        <p:nvSpPr>
          <p:cNvPr id="6" name="Footer Placeholder 5">
            <a:extLst>
              <a:ext uri="{FF2B5EF4-FFF2-40B4-BE49-F238E27FC236}">
                <a16:creationId xmlns:a16="http://schemas.microsoft.com/office/drawing/2014/main" id="{D4DD1BDD-43A8-6741-9429-95076137F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7D948-0BBB-AF4D-A0F9-3288DA8342CD}"/>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117125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AE59-49A0-BB47-AC7B-D630FAA9B0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C9754-A8E2-A242-A8BC-C628E8390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132217-5B62-3147-864A-05616CABFF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211CC-210E-394F-A8C9-952AA671C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09CDAA-5694-FE4E-96F7-EAFBBC6285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E791F-373A-4742-92B4-3D40E549F452}"/>
              </a:ext>
            </a:extLst>
          </p:cNvPr>
          <p:cNvSpPr>
            <a:spLocks noGrp="1"/>
          </p:cNvSpPr>
          <p:nvPr>
            <p:ph type="dt" sz="half" idx="10"/>
          </p:nvPr>
        </p:nvSpPr>
        <p:spPr/>
        <p:txBody>
          <a:bodyPr/>
          <a:lstStyle/>
          <a:p>
            <a:fld id="{C7B88E56-1A44-474B-B5C9-CE3B8C65E347}" type="datetime1">
              <a:rPr lang="en-US" smtClean="0"/>
              <a:t>12/2/24</a:t>
            </a:fld>
            <a:endParaRPr lang="en-US"/>
          </a:p>
        </p:txBody>
      </p:sp>
      <p:sp>
        <p:nvSpPr>
          <p:cNvPr id="8" name="Footer Placeholder 7">
            <a:extLst>
              <a:ext uri="{FF2B5EF4-FFF2-40B4-BE49-F238E27FC236}">
                <a16:creationId xmlns:a16="http://schemas.microsoft.com/office/drawing/2014/main" id="{438D5113-4286-7647-A6E2-6BB09B9271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FC573C-0EED-8943-93C5-32878B1F5966}"/>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93870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FA86-76A2-284F-B9FC-9EE907B83C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8C29FE-D43E-5D48-A221-CFC4BBF63200}"/>
              </a:ext>
            </a:extLst>
          </p:cNvPr>
          <p:cNvSpPr>
            <a:spLocks noGrp="1"/>
          </p:cNvSpPr>
          <p:nvPr>
            <p:ph type="dt" sz="half" idx="10"/>
          </p:nvPr>
        </p:nvSpPr>
        <p:spPr/>
        <p:txBody>
          <a:bodyPr/>
          <a:lstStyle/>
          <a:p>
            <a:fld id="{1517E839-EFAF-1248-9E8F-1CBFD7DAE7DB}" type="datetime1">
              <a:rPr lang="en-US" smtClean="0"/>
              <a:t>12/2/24</a:t>
            </a:fld>
            <a:endParaRPr lang="en-US"/>
          </a:p>
        </p:txBody>
      </p:sp>
      <p:sp>
        <p:nvSpPr>
          <p:cNvPr id="4" name="Footer Placeholder 3">
            <a:extLst>
              <a:ext uri="{FF2B5EF4-FFF2-40B4-BE49-F238E27FC236}">
                <a16:creationId xmlns:a16="http://schemas.microsoft.com/office/drawing/2014/main" id="{46CEA4E8-37AC-8042-9AAF-FE587F2EB2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4981C-FA5D-F94D-A752-0EC4DB8970DF}"/>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419035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4AF292-97FB-1448-ADF8-5B39A9DB512B}"/>
              </a:ext>
            </a:extLst>
          </p:cNvPr>
          <p:cNvSpPr>
            <a:spLocks noGrp="1"/>
          </p:cNvSpPr>
          <p:nvPr>
            <p:ph type="dt" sz="half" idx="10"/>
          </p:nvPr>
        </p:nvSpPr>
        <p:spPr/>
        <p:txBody>
          <a:bodyPr/>
          <a:lstStyle/>
          <a:p>
            <a:fld id="{9360A254-C887-1045-B736-3CAE933B8EC7}" type="datetime1">
              <a:rPr lang="en-US" smtClean="0"/>
              <a:t>12/2/24</a:t>
            </a:fld>
            <a:endParaRPr lang="en-US"/>
          </a:p>
        </p:txBody>
      </p:sp>
      <p:sp>
        <p:nvSpPr>
          <p:cNvPr id="3" name="Footer Placeholder 2">
            <a:extLst>
              <a:ext uri="{FF2B5EF4-FFF2-40B4-BE49-F238E27FC236}">
                <a16:creationId xmlns:a16="http://schemas.microsoft.com/office/drawing/2014/main" id="{4697526A-9F99-C049-900E-119560DAF1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17594D-9127-D74B-B065-5E2AD7A1F07A}"/>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145781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F634-4DE3-CF4B-9FA6-9F2786BCD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AE5553-EC00-914B-983A-A84CAAC4E6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48353-B6CB-F740-B4BC-35C26ADA6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FEC269-DA30-9B47-8069-4E254F443348}"/>
              </a:ext>
            </a:extLst>
          </p:cNvPr>
          <p:cNvSpPr>
            <a:spLocks noGrp="1"/>
          </p:cNvSpPr>
          <p:nvPr>
            <p:ph type="dt" sz="half" idx="10"/>
          </p:nvPr>
        </p:nvSpPr>
        <p:spPr/>
        <p:txBody>
          <a:bodyPr/>
          <a:lstStyle/>
          <a:p>
            <a:fld id="{72F079D9-663C-354A-92CA-BAC3D1CED81D}" type="datetime1">
              <a:rPr lang="en-US" smtClean="0"/>
              <a:t>12/2/24</a:t>
            </a:fld>
            <a:endParaRPr lang="en-US"/>
          </a:p>
        </p:txBody>
      </p:sp>
      <p:sp>
        <p:nvSpPr>
          <p:cNvPr id="6" name="Footer Placeholder 5">
            <a:extLst>
              <a:ext uri="{FF2B5EF4-FFF2-40B4-BE49-F238E27FC236}">
                <a16:creationId xmlns:a16="http://schemas.microsoft.com/office/drawing/2014/main" id="{0945FB24-9D0B-D143-BE50-8A264211C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1D51D-5C3B-3048-B50A-3A943496DFE4}"/>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336757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850D-8B88-D24B-9A10-F63B7EA62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839801-EB17-2F45-853A-261BDAB24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DE70E-6530-AE49-AF1F-6E8AA23B9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9E2564-5E30-3F4D-AD9D-DE7B14FF92E5}"/>
              </a:ext>
            </a:extLst>
          </p:cNvPr>
          <p:cNvSpPr>
            <a:spLocks noGrp="1"/>
          </p:cNvSpPr>
          <p:nvPr>
            <p:ph type="dt" sz="half" idx="10"/>
          </p:nvPr>
        </p:nvSpPr>
        <p:spPr/>
        <p:txBody>
          <a:bodyPr/>
          <a:lstStyle/>
          <a:p>
            <a:fld id="{B1730FFC-4017-F646-97D7-5ADA453C3568}" type="datetime1">
              <a:rPr lang="en-US" smtClean="0"/>
              <a:t>12/2/24</a:t>
            </a:fld>
            <a:endParaRPr lang="en-US"/>
          </a:p>
        </p:txBody>
      </p:sp>
      <p:sp>
        <p:nvSpPr>
          <p:cNvPr id="6" name="Footer Placeholder 5">
            <a:extLst>
              <a:ext uri="{FF2B5EF4-FFF2-40B4-BE49-F238E27FC236}">
                <a16:creationId xmlns:a16="http://schemas.microsoft.com/office/drawing/2014/main" id="{07D70615-86C4-7E4E-8A92-F697DE686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D7560-12D5-1240-92C3-02BF40B50B37}"/>
              </a:ext>
            </a:extLst>
          </p:cNvPr>
          <p:cNvSpPr>
            <a:spLocks noGrp="1"/>
          </p:cNvSpPr>
          <p:nvPr>
            <p:ph type="sldNum" sz="quarter" idx="12"/>
          </p:nvPr>
        </p:nvSpPr>
        <p:spPr/>
        <p:txBody>
          <a:bodyPr/>
          <a:lstStyle/>
          <a:p>
            <a:fld id="{98BB143A-EDCF-0D43-94AE-D4E9D51DDE58}" type="slidenum">
              <a:rPr lang="en-US" smtClean="0"/>
              <a:t>‹#›</a:t>
            </a:fld>
            <a:endParaRPr lang="en-US"/>
          </a:p>
        </p:txBody>
      </p:sp>
    </p:spTree>
    <p:extLst>
      <p:ext uri="{BB962C8B-B14F-4D97-AF65-F5344CB8AC3E}">
        <p14:creationId xmlns:p14="http://schemas.microsoft.com/office/powerpoint/2010/main" val="135726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B81F8-E7A8-C14D-8B9E-701680A4B3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74A9BB-42A6-7D41-9A03-D15226C26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F5CF3-8CA4-D447-9B4E-147375508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5E834-26EF-C441-BC83-D8AB02CA61F2}" type="datetime1">
              <a:rPr lang="en-US" smtClean="0"/>
              <a:t>12/2/24</a:t>
            </a:fld>
            <a:endParaRPr lang="en-US"/>
          </a:p>
        </p:txBody>
      </p:sp>
      <p:sp>
        <p:nvSpPr>
          <p:cNvPr id="5" name="Footer Placeholder 4">
            <a:extLst>
              <a:ext uri="{FF2B5EF4-FFF2-40B4-BE49-F238E27FC236}">
                <a16:creationId xmlns:a16="http://schemas.microsoft.com/office/drawing/2014/main" id="{81E01F37-0D1C-5F48-B44A-5C2E48BDE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92F604-0A56-594D-992B-5FD03D2990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B143A-EDCF-0D43-94AE-D4E9D51DDE58}" type="slidenum">
              <a:rPr lang="en-US" smtClean="0"/>
              <a:t>‹#›</a:t>
            </a:fld>
            <a:endParaRPr lang="en-US"/>
          </a:p>
        </p:txBody>
      </p:sp>
    </p:spTree>
    <p:extLst>
      <p:ext uri="{BB962C8B-B14F-4D97-AF65-F5344CB8AC3E}">
        <p14:creationId xmlns:p14="http://schemas.microsoft.com/office/powerpoint/2010/main" val="4685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etterprogramming.pub/the-real-reason-its-difficult-to-write-clean-code-gamedevunboxed-5ccdb06ca33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oreilly.com/library-access/?next=/library/view/Clean-code-/9780136083238" TargetMode="External"/><Relationship Id="rId2" Type="http://schemas.openxmlformats.org/officeDocument/2006/relationships/hyperlink" Target="https://cvuorinen.net/2014/04/what-is-clean-code-and-why-should-you-car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orkat.tech/machine-coding/tutorial/introduction-clean-code-software-design-principles-nwu4qqc63e09" TargetMode="External"/><Relationship Id="rId2" Type="http://schemas.openxmlformats.org/officeDocument/2006/relationships/hyperlink" Target="https://testdriven.io/blog/clean-code-pyth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reilly.com/library-access/?next=/library/view/Clean-code-/9780136083238" TargetMode="External"/><Relationship Id="rId2" Type="http://schemas.openxmlformats.org/officeDocument/2006/relationships/hyperlink" Target="https://cvuorinen.net/2014/04/what-is-clean-code-and-why-should-you-car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estdriven.io/blog/clean-code-pyth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ealpython.com/python-code-quality/"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hyperlink" Target="https://crocoblock.com/blog/writing-clean-code-tip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t-cisq.org/cisq-files/pdf/CPSQ-2020-report.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Pex2892/PET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Pex2892/PETAL" TargetMode="External"/><Relationship Id="rId1" Type="http://schemas.openxmlformats.org/officeDocument/2006/relationships/slideLayout" Target="../slideLayouts/slideLayout2.xml"/><Relationship Id="rId4" Type="http://schemas.openxmlformats.org/officeDocument/2006/relationships/hyperlink" Target="https://github.com/Pex2892/PETAL/blob/master/analysis.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roadinstitute/gatk" TargetMode="External"/><Relationship Id="rId2" Type="http://schemas.openxmlformats.org/officeDocument/2006/relationships/hyperlink" Target="https://gatk.broadinstitute.org/hc/en-us"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roadinstitute/gatk/blob/master/src/main/python/org/broadinstitute/hellbender/vqsr_cnn/vqsr_cnn/plots.py" TargetMode="External"/><Relationship Id="rId2" Type="http://schemas.openxmlformats.org/officeDocument/2006/relationships/hyperlink" Target="https://github.com/broadinstitute/gatk"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intenthq.com/blog/what-is-good-code-a-scientific-definitio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oadinstitute/gatk/blob/master/src/main/python/org/broadinstitute/hellbender/vqsr_cnn/vqsr_cnn/arguments.py" TargetMode="External"/><Relationship Id="rId2" Type="http://schemas.openxmlformats.org/officeDocument/2006/relationships/hyperlink" Target="https://github.com/broadinstitute/gatk"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roadinstitute/gatk/blob/master/src/main/python/org/broadinstitute/hellbender/vqsr_cnn/vqsr_cnn/inference.py" TargetMode="External"/><Relationship Id="rId2" Type="http://schemas.openxmlformats.org/officeDocument/2006/relationships/hyperlink" Target="https://github.com/broadinstitute/gatk"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roadinstitute/gatk/blob/master/src/main/python/org/broadinstitute/hellbender/vqsr_cnn/vqsr_cnn/inference.py" TargetMode="External"/><Relationship Id="rId2" Type="http://schemas.openxmlformats.org/officeDocument/2006/relationships/hyperlink" Target="https://github.com/broadinstitute/gatk"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hyperlink" Target="https://qntm.org/clean" TargetMode="External"/><Relationship Id="rId13" Type="http://schemas.openxmlformats.org/officeDocument/2006/relationships/hyperlink" Target="https://workat.tech/machine-coding/tutorial/solid-design-principles-8yu7bjegrxs5" TargetMode="External"/><Relationship Id="rId3" Type="http://schemas.openxmlformats.org/officeDocument/2006/relationships/hyperlink" Target="https://intenthq.com/blog/what-is-good-code-a-scientific-definition/" TargetMode="External"/><Relationship Id="rId7" Type="http://schemas.openxmlformats.org/officeDocument/2006/relationships/hyperlink" Target="https://testdriven.io/blog/clean-code-python/" TargetMode="External"/><Relationship Id="rId12" Type="http://schemas.openxmlformats.org/officeDocument/2006/relationships/hyperlink" Target="https://workat.tech/machine-coding/tutorial/introduction-clean-code-software-design-principles-nwu4qqc63e09" TargetMode="External"/><Relationship Id="rId17" Type="http://schemas.openxmlformats.org/officeDocument/2006/relationships/hyperlink" Target="https://medium.com/swlh/clean-code-famous-quotes-6d62d396cfe0" TargetMode="External"/><Relationship Id="rId2" Type="http://schemas.openxmlformats.org/officeDocument/2006/relationships/hyperlink" Target="https://www.freecodecamp.org/news/clean-coding-for-beginners/" TargetMode="External"/><Relationship Id="rId16" Type="http://schemas.openxmlformats.org/officeDocument/2006/relationships/hyperlink" Target="https://ropensci.org/blog/2020/04/21/rclean/" TargetMode="External"/><Relationship Id="rId1" Type="http://schemas.openxmlformats.org/officeDocument/2006/relationships/slideLayout" Target="../slideLayouts/slideLayout2.xml"/><Relationship Id="rId6" Type="http://schemas.openxmlformats.org/officeDocument/2006/relationships/hyperlink" Target="https://garywoodfine.com/what-is-clean-code/" TargetMode="External"/><Relationship Id="rId11" Type="http://schemas.openxmlformats.org/officeDocument/2006/relationships/hyperlink" Target="https://dzone.com/articles/clean-code-explanation-benefits-amp-examples" TargetMode="External"/><Relationship Id="rId5" Type="http://schemas.openxmlformats.org/officeDocument/2006/relationships/hyperlink" Target="https://workat.tech/machine-coding/tutorial/software-design-principles-dry-yagni-eytrxfhz1fla" TargetMode="External"/><Relationship Id="rId15" Type="http://schemas.openxmlformats.org/officeDocument/2006/relationships/hyperlink" Target="https://www.sonarsource.com/blog/power-of-clean-code/" TargetMode="External"/><Relationship Id="rId10" Type="http://schemas.openxmlformats.org/officeDocument/2006/relationships/hyperlink" Target="https://www.freecodecamp.org/news/these-tools-will-help-you-write-clean-code-da4b5401f68e/" TargetMode="External"/><Relationship Id="rId4" Type="http://schemas.openxmlformats.org/officeDocument/2006/relationships/hyperlink" Target="https://medium.com/@kevin.r.webster/what-is-good-code-11c401e8a1ec" TargetMode="External"/><Relationship Id="rId9" Type="http://schemas.openxmlformats.org/officeDocument/2006/relationships/hyperlink" Target="https://realpython.com/python-code-quality/" TargetMode="External"/><Relationship Id="rId14" Type="http://schemas.openxmlformats.org/officeDocument/2006/relationships/hyperlink" Target="https://cvuorinen.net/2014/04/what-is-clean-code-and-why-should-you-car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Static_program_analysis" TargetMode="External"/><Relationship Id="rId2" Type="http://schemas.openxmlformats.org/officeDocument/2006/relationships/hyperlink" Target="https://lintr.r-lib.or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lintr.r-lib.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intr.r-lib.org/"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opensci.org/blog/2020/04/21/rclea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ropensci.org/blog/2020/04/21/rclea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ropensci.org/blog/2020/04/21/rclea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opensci.org/blog/2020/04/21/rclean/"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hyperlink" Target="https://cvuorinen.net/2014/04/what-is-clean-code-and-why-should-you-ca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oreilly.com/library-access/?next=/library/view/Clean-code-/978013608323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oreilly.com/library-access/?next=/library/view/Clean-code-/978013608323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lemelson.mit.edu/resources/radia-perlman" TargetMode="External"/><Relationship Id="rId7" Type="http://schemas.openxmlformats.org/officeDocument/2006/relationships/image" Target="../media/image5.png"/><Relationship Id="rId2" Type="http://schemas.openxmlformats.org/officeDocument/2006/relationships/hyperlink" Target="https://www.oreilly.com/library-access/?next=/library/view/Clean-code-/9780136083238"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mentalfloss.com/article/53181/inspiring-quotes-10-influential-women-tech" TargetMode="External"/><Relationship Id="rId9"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t-cisq.org/cisq-files/pdf/CPSQ-2020-report.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077" y="1275503"/>
            <a:ext cx="11479823" cy="3508653"/>
          </a:xfrm>
          <a:prstGeom prst="rect">
            <a:avLst/>
          </a:prstGeom>
          <a:noFill/>
        </p:spPr>
        <p:txBody>
          <a:bodyPr wrap="square" rtlCol="0">
            <a:spAutoFit/>
          </a:bodyPr>
          <a:lstStyle/>
          <a:p>
            <a:pPr algn="ctr"/>
            <a:r>
              <a:rPr lang="en-US" sz="5400" b="1" dirty="0">
                <a:latin typeface="Arial" charset="0"/>
                <a:ea typeface="Arial" charset="0"/>
                <a:cs typeface="Arial" charset="0"/>
              </a:rPr>
              <a:t>Bioinformatics Software development </a:t>
            </a:r>
          </a:p>
          <a:p>
            <a:pPr algn="ctr"/>
            <a:r>
              <a:rPr lang="en-US" sz="5400" b="1" dirty="0">
                <a:latin typeface="Arial" charset="0"/>
                <a:ea typeface="Arial" charset="0"/>
                <a:cs typeface="Arial" charset="0"/>
              </a:rPr>
              <a:t>Clean code</a:t>
            </a:r>
          </a:p>
          <a:p>
            <a:pPr algn="ctr"/>
            <a:endParaRPr lang="en-US" sz="6000" b="1" dirty="0">
              <a:latin typeface="Arial" charset="0"/>
              <a:ea typeface="Arial" charset="0"/>
              <a:cs typeface="Arial" charset="0"/>
            </a:endParaRPr>
          </a:p>
        </p:txBody>
      </p:sp>
    </p:spTree>
    <p:extLst>
      <p:ext uri="{BB962C8B-B14F-4D97-AF65-F5344CB8AC3E}">
        <p14:creationId xmlns:p14="http://schemas.microsoft.com/office/powerpoint/2010/main" val="17065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5" y="1219812"/>
            <a:ext cx="11348851" cy="5324535"/>
          </a:xfrm>
          <a:prstGeom prst="rect">
            <a:avLst/>
          </a:prstGeom>
          <a:noFill/>
        </p:spPr>
        <p:txBody>
          <a:bodyPr wrap="square">
            <a:spAutoFit/>
          </a:bodyPr>
          <a:lstStyle/>
          <a:p>
            <a:pPr marL="342900"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Analogies have been made that a programmer writing bad code is like a surgeon not washing their hands – the result has dire consequences – not always immediate though</a:t>
            </a:r>
          </a:p>
          <a:p>
            <a:pPr marL="342900" indent="-342900" algn="just">
              <a:spcBef>
                <a:spcPts val="60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Writing clean code results in a software product that is more: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Usable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Readable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Maintainable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Testable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Robust</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Extensible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Comprehensible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Cost efficient</a:t>
            </a:r>
          </a:p>
          <a:p>
            <a:pPr marL="800100" lvl="1" indent="-342900" algn="just">
              <a:spcBef>
                <a:spcPts val="60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Write code that your future self would enjoy reading and changing after more than 6 months</a:t>
            </a:r>
          </a:p>
        </p:txBody>
      </p:sp>
      <p:sp>
        <p:nvSpPr>
          <p:cNvPr id="7" name="TextBox 6"/>
          <p:cNvSpPr txBox="1"/>
          <p:nvPr/>
        </p:nvSpPr>
        <p:spPr>
          <a:xfrm>
            <a:off x="2085955" y="135141"/>
            <a:ext cx="8212505" cy="646331"/>
          </a:xfrm>
          <a:prstGeom prst="rect">
            <a:avLst/>
          </a:prstGeom>
          <a:noFill/>
        </p:spPr>
        <p:txBody>
          <a:bodyPr wrap="none" rtlCol="0">
            <a:spAutoFit/>
          </a:bodyPr>
          <a:lstStyle/>
          <a:p>
            <a:pPr algn="ctr"/>
            <a:r>
              <a:rPr lang="en-US" sz="3600" b="1" u="sng" dirty="0">
                <a:latin typeface="Arial" charset="0"/>
                <a:ea typeface="Arial" charset="0"/>
                <a:cs typeface="Arial" charset="0"/>
              </a:rPr>
              <a:t>What are the benefits of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10</a:t>
            </a:fld>
            <a:endParaRPr lang="en-US"/>
          </a:p>
        </p:txBody>
      </p:sp>
      <p:pic>
        <p:nvPicPr>
          <p:cNvPr id="2" name="Picture 1">
            <a:extLst>
              <a:ext uri="{FF2B5EF4-FFF2-40B4-BE49-F238E27FC236}">
                <a16:creationId xmlns:a16="http://schemas.microsoft.com/office/drawing/2014/main" id="{BD741C6F-26F2-C226-C6D7-AAA6AACA9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82" y="2851140"/>
            <a:ext cx="4735219" cy="29628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618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6" y="1219812"/>
            <a:ext cx="11106574" cy="2708434"/>
          </a:xfrm>
          <a:prstGeom prst="rect">
            <a:avLst/>
          </a:prstGeom>
          <a:noFill/>
        </p:spPr>
        <p:txBody>
          <a:bodyPr wrap="square">
            <a:spAutoFit/>
          </a:bodyPr>
          <a:lstStyle/>
          <a:p>
            <a:pPr marL="342900" indent="-342900" algn="just">
              <a:spcAft>
                <a:spcPts val="600"/>
              </a:spcAft>
              <a:buFont typeface="Arial" panose="020B0604020202020204" pitchFamily="34" charset="0"/>
              <a:buChar char="•"/>
            </a:pPr>
            <a:r>
              <a:rPr lang="en-US" sz="2000" b="1" dirty="0">
                <a:latin typeface="Arial" panose="020B0604020202020204" pitchFamily="34" charset="0"/>
                <a:ea typeface="Arial" charset="0"/>
                <a:cs typeface="Arial" panose="020B0604020202020204" pitchFamily="34" charset="0"/>
              </a:rPr>
              <a:t>Challenges in writing clean code</a:t>
            </a:r>
            <a:endParaRPr lang="en-US" sz="2000" dirty="0">
              <a:latin typeface="Arial" panose="020B0604020202020204" pitchFamily="34" charset="0"/>
              <a:ea typeface="Arial" charset="0"/>
              <a:cs typeface="Arial" panose="020B0604020202020204" pitchFamily="34" charset="0"/>
            </a:endParaRPr>
          </a:p>
          <a:p>
            <a:pPr marL="800100" lvl="1" indent="-342900" algn="just">
              <a:spcAft>
                <a:spcPts val="600"/>
              </a:spcAft>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Lack of knowledge of what clean code is</a:t>
            </a:r>
          </a:p>
          <a:p>
            <a:pPr marL="800100" lvl="1" indent="-342900" algn="just">
              <a:spcAft>
                <a:spcPts val="600"/>
              </a:spcAft>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Longer time to finish development and get a working product</a:t>
            </a:r>
          </a:p>
          <a:p>
            <a:pPr marL="1257300" lvl="2" indent="-342900" algn="just">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Time constraints </a:t>
            </a:r>
          </a:p>
          <a:p>
            <a:pPr marL="1257300" lvl="2" indent="-342900" algn="just">
              <a:spcAft>
                <a:spcPts val="600"/>
              </a:spcAft>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Priorities that do not include clean code</a:t>
            </a:r>
          </a:p>
          <a:p>
            <a:pPr marL="800100" lvl="1" indent="-342900" algn="just">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Unclear requirements</a:t>
            </a:r>
          </a:p>
          <a:p>
            <a:pPr marL="800100" lvl="1" indent="-342900" algn="just">
              <a:spcAft>
                <a:spcPts val="600"/>
              </a:spcAft>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Not enough experience in writing clean code</a:t>
            </a:r>
            <a:endParaRPr lang="en-US" sz="2000" dirty="0">
              <a:latin typeface="Arial" panose="020B0604020202020204" pitchFamily="34" charset="0"/>
              <a:cs typeface="Arial" panose="020B0604020202020204" pitchFamily="34" charset="0"/>
            </a:endParaRPr>
          </a:p>
        </p:txBody>
      </p:sp>
      <p:sp>
        <p:nvSpPr>
          <p:cNvPr id="7" name="TextBox 6"/>
          <p:cNvSpPr txBox="1"/>
          <p:nvPr/>
        </p:nvSpPr>
        <p:spPr>
          <a:xfrm>
            <a:off x="1508885" y="135141"/>
            <a:ext cx="9366667" cy="646331"/>
          </a:xfrm>
          <a:prstGeom prst="rect">
            <a:avLst/>
          </a:prstGeom>
          <a:noFill/>
        </p:spPr>
        <p:txBody>
          <a:bodyPr wrap="none" rtlCol="0">
            <a:spAutoFit/>
          </a:bodyPr>
          <a:lstStyle/>
          <a:p>
            <a:pPr algn="ctr"/>
            <a:r>
              <a:rPr lang="en-US" sz="3600" b="1" u="sng" dirty="0">
                <a:latin typeface="Arial" charset="0"/>
                <a:ea typeface="Arial" charset="0"/>
                <a:cs typeface="Arial" charset="0"/>
              </a:rPr>
              <a:t>Why doesn’t everybody write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11</a:t>
            </a:fld>
            <a:endParaRPr lang="en-US"/>
          </a:p>
        </p:txBody>
      </p:sp>
      <p:sp>
        <p:nvSpPr>
          <p:cNvPr id="8" name="TextBox 7">
            <a:extLst>
              <a:ext uri="{FF2B5EF4-FFF2-40B4-BE49-F238E27FC236}">
                <a16:creationId xmlns:a16="http://schemas.microsoft.com/office/drawing/2014/main" id="{1DDC9A2B-906C-BC6C-3D0E-17EFC511571E}"/>
              </a:ext>
            </a:extLst>
          </p:cNvPr>
          <p:cNvSpPr txBox="1"/>
          <p:nvPr/>
        </p:nvSpPr>
        <p:spPr>
          <a:xfrm>
            <a:off x="526626" y="5857345"/>
            <a:ext cx="10855570" cy="369332"/>
          </a:xfrm>
          <a:prstGeom prst="rect">
            <a:avLst/>
          </a:prstGeom>
          <a:noFill/>
        </p:spPr>
        <p:txBody>
          <a:bodyPr wrap="square">
            <a:spAutoFit/>
          </a:bodyPr>
          <a:lstStyle/>
          <a:p>
            <a:r>
              <a:rPr lang="en-US" dirty="0">
                <a:hlinkClick r:id="rId2"/>
              </a:rPr>
              <a:t>https://betterprogramming.pub/the-real-reason-its-difficult-to-write-clean-code-gamedevunboxed-5ccdb06ca33f</a:t>
            </a:r>
            <a:endParaRPr lang="en-US" dirty="0"/>
          </a:p>
        </p:txBody>
      </p:sp>
    </p:spTree>
    <p:extLst>
      <p:ext uri="{BB962C8B-B14F-4D97-AF65-F5344CB8AC3E}">
        <p14:creationId xmlns:p14="http://schemas.microsoft.com/office/powerpoint/2010/main" val="259473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421118" y="904498"/>
            <a:ext cx="11106574" cy="4524315"/>
          </a:xfrm>
          <a:prstGeom prst="rect">
            <a:avLst/>
          </a:prstGeom>
          <a:noFill/>
        </p:spPr>
        <p:txBody>
          <a:bodyPr wrap="square">
            <a:spAutoFit/>
          </a:bodyPr>
          <a:lstStyle/>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the execution flow of the entire application</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how the different objects collaborate with each other</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the role and responsibility of each class</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what each method does</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what is the purpose of each expression and variable</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and methods are small and only have single responsibility</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have clear and concise public APIs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and methods are predictable and work as expected</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Functions should not mix levels (high, low) of abstraction</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Functions should not have side effects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 output arguments are to be avoided and return values should be used instead</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code is easily testable and has unit tests (or it is easy to write the tests)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Tests are easy to understand and easy to change</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3714608" y="135141"/>
            <a:ext cx="4955203" cy="646331"/>
          </a:xfrm>
          <a:prstGeom prst="rect">
            <a:avLst/>
          </a:prstGeom>
          <a:noFill/>
        </p:spPr>
        <p:txBody>
          <a:bodyPr wrap="none" rtlCol="0">
            <a:spAutoFit/>
          </a:bodyPr>
          <a:lstStyle/>
          <a:p>
            <a:pPr algn="ctr"/>
            <a:r>
              <a:rPr lang="en-US" sz="3600" b="1" u="sng" dirty="0">
                <a:latin typeface="Arial" charset="0"/>
                <a:ea typeface="Arial" charset="0"/>
                <a:cs typeface="Arial" charset="0"/>
              </a:rPr>
              <a:t>Clean code principles</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12</a:t>
            </a:fld>
            <a:endParaRPr lang="en-US" dirty="0"/>
          </a:p>
        </p:txBody>
      </p:sp>
      <p:sp>
        <p:nvSpPr>
          <p:cNvPr id="4" name="TextBox 3">
            <a:extLst>
              <a:ext uri="{FF2B5EF4-FFF2-40B4-BE49-F238E27FC236}">
                <a16:creationId xmlns:a16="http://schemas.microsoft.com/office/drawing/2014/main" id="{2BAE84BA-A1E3-6CE3-08C6-8849A5C8D753}"/>
              </a:ext>
            </a:extLst>
          </p:cNvPr>
          <p:cNvSpPr txBox="1"/>
          <p:nvPr/>
        </p:nvSpPr>
        <p:spPr>
          <a:xfrm>
            <a:off x="818266" y="5725834"/>
            <a:ext cx="7634468" cy="338554"/>
          </a:xfrm>
          <a:prstGeom prst="rect">
            <a:avLst/>
          </a:prstGeom>
          <a:noFill/>
        </p:spPr>
        <p:txBody>
          <a:bodyPr wrap="square">
            <a:spAutoFit/>
          </a:bodyPr>
          <a:lstStyle/>
          <a:p>
            <a:r>
              <a:rPr lang="en-US" sz="1600" dirty="0">
                <a:hlinkClick r:id="rId2"/>
              </a:rPr>
              <a:t>https://cvuorinen.net/2014/04/what-is-clean-code-and-why-should-you-care/</a:t>
            </a:r>
            <a:endParaRPr lang="en-US" sz="1600" dirty="0"/>
          </a:p>
        </p:txBody>
      </p:sp>
      <p:sp>
        <p:nvSpPr>
          <p:cNvPr id="5" name="TextBox 4">
            <a:extLst>
              <a:ext uri="{FF2B5EF4-FFF2-40B4-BE49-F238E27FC236}">
                <a16:creationId xmlns:a16="http://schemas.microsoft.com/office/drawing/2014/main" id="{A77A0445-B9C7-66E3-A04A-5B941B2A8B2C}"/>
              </a:ext>
            </a:extLst>
          </p:cNvPr>
          <p:cNvSpPr txBox="1"/>
          <p:nvPr/>
        </p:nvSpPr>
        <p:spPr>
          <a:xfrm>
            <a:off x="818266" y="6036912"/>
            <a:ext cx="9917723" cy="584775"/>
          </a:xfrm>
          <a:prstGeom prst="rect">
            <a:avLst/>
          </a:prstGeom>
          <a:noFill/>
        </p:spPr>
        <p:txBody>
          <a:bodyPr wrap="square">
            <a:spAutoFit/>
          </a:bodyPr>
          <a:lstStyle/>
          <a:p>
            <a:r>
              <a:rPr lang="en-US" sz="1600" b="0" i="0" u="none" strike="noStrike" dirty="0">
                <a:solidFill>
                  <a:srgbClr val="222222"/>
                </a:solidFill>
                <a:effectLst/>
                <a:latin typeface="Arial" panose="020B0604020202020204" pitchFamily="34" charset="0"/>
              </a:rPr>
              <a:t>Martin, Robert C. </a:t>
            </a:r>
            <a:r>
              <a:rPr lang="en-US" sz="1600" b="0" i="1" u="none" strike="noStrike" dirty="0">
                <a:solidFill>
                  <a:srgbClr val="222222"/>
                </a:solidFill>
                <a:effectLst/>
                <a:latin typeface="Arial" panose="020B0604020202020204" pitchFamily="34" charset="0"/>
              </a:rPr>
              <a:t>Clean code: a handbook of agile software craftsmanship</a:t>
            </a:r>
            <a:r>
              <a:rPr lang="en-US" sz="1600" b="0" i="0" u="none" strike="noStrike" dirty="0">
                <a:solidFill>
                  <a:srgbClr val="222222"/>
                </a:solidFill>
                <a:effectLst/>
                <a:latin typeface="Arial" panose="020B0604020202020204" pitchFamily="34" charset="0"/>
              </a:rPr>
              <a:t>. Pearson Education, 2009.</a:t>
            </a:r>
          </a:p>
          <a:p>
            <a:r>
              <a:rPr lang="en-US" sz="1600" dirty="0">
                <a:hlinkClick r:id="rId3"/>
              </a:rPr>
              <a:t>https://www.oreilly.com/library-access/?next=/library/view/Clean-code-/9780136083238</a:t>
            </a:r>
            <a:endParaRPr lang="en-US" sz="1600" dirty="0"/>
          </a:p>
        </p:txBody>
      </p:sp>
    </p:spTree>
    <p:extLst>
      <p:ext uri="{BB962C8B-B14F-4D97-AF65-F5344CB8AC3E}">
        <p14:creationId xmlns:p14="http://schemas.microsoft.com/office/powerpoint/2010/main" val="87319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421118" y="904498"/>
            <a:ext cx="11106574" cy="4770537"/>
          </a:xfrm>
          <a:prstGeom prst="rect">
            <a:avLst/>
          </a:prstGeom>
          <a:noFill/>
        </p:spPr>
        <p:txBody>
          <a:bodyPr wrap="square">
            <a:spAutoFit/>
          </a:bodyPr>
          <a:lstStyle/>
          <a:p>
            <a:pPr marL="342900"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DRY (Don't repeat yourself)</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Every piece of knowledge must have a single, unambiguous, authoritative representation within a system.</a:t>
            </a:r>
          </a:p>
          <a:p>
            <a:pPr marL="342900"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KIS</a:t>
            </a:r>
            <a:r>
              <a:rPr lang="en-US" sz="1600" strike="sngStrike" dirty="0">
                <a:latin typeface="Arial" panose="020B0604020202020204" pitchFamily="34" charset="0"/>
                <a:cs typeface="Arial" panose="020B0604020202020204" pitchFamily="34" charset="0"/>
              </a:rPr>
              <a:t>S</a:t>
            </a:r>
            <a:r>
              <a:rPr lang="en-US" sz="1600" dirty="0">
                <a:latin typeface="Arial" panose="020B0604020202020204" pitchFamily="34" charset="0"/>
                <a:cs typeface="Arial" panose="020B0604020202020204" pitchFamily="34" charset="0"/>
              </a:rPr>
              <a:t> (Keep it simple)</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Most systems work best if they are kept simple, rather than made complicated.</a:t>
            </a:r>
          </a:p>
          <a:p>
            <a:pPr marL="342900"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SoC (Separation of concerns)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SoC is a design principle for separating a computer program into distinct sections such that each section addresses a separate concern. A concern is a set of information that affects the code of a computer program.</a:t>
            </a:r>
          </a:p>
          <a:p>
            <a:pPr marL="342900"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SOLID</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SOLID is a mnemonic acronym for five design principles intended to make software designs more understandable, flexible, and maintainable.</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Single-responsibility principle: "A class should have one, and only one, reason to change."</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Open–closed principle: "Entities should be open for extension, but closed for modification."</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a:t>
            </a:r>
            <a:r>
              <a:rPr lang="en-US" sz="1600" dirty="0" err="1">
                <a:latin typeface="Arial" panose="020B0604020202020204" pitchFamily="34" charset="0"/>
                <a:cs typeface="Arial" panose="020B0604020202020204" pitchFamily="34" charset="0"/>
              </a:rPr>
              <a:t>Liskov</a:t>
            </a:r>
            <a:r>
              <a:rPr lang="en-US" sz="1600" dirty="0">
                <a:latin typeface="Arial" panose="020B0604020202020204" pitchFamily="34" charset="0"/>
                <a:cs typeface="Arial" panose="020B0604020202020204" pitchFamily="34" charset="0"/>
              </a:rPr>
              <a:t> substitution principle: "Functions that use pointers or references to base classes must be able to use objects of derived classes without knowing it."</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Interface segregation principle: "A client should not be forced to implement an interface that it doesn’t use."</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Dependency inversion principle: "Depend upon abstractions, not concretions.”</a:t>
            </a:r>
          </a:p>
          <a:p>
            <a:pPr marL="342900"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YAGNI (You Aren't </a:t>
            </a:r>
            <a:r>
              <a:rPr lang="en-US" sz="1600" dirty="0" err="1">
                <a:latin typeface="Arial" panose="020B0604020202020204" pitchFamily="34" charset="0"/>
                <a:cs typeface="Arial" panose="020B0604020202020204" pitchFamily="34" charset="0"/>
              </a:rPr>
              <a:t>Gonna</a:t>
            </a:r>
            <a:r>
              <a:rPr lang="en-US" sz="1600" dirty="0">
                <a:latin typeface="Arial" panose="020B0604020202020204" pitchFamily="34" charset="0"/>
                <a:cs typeface="Arial" panose="020B0604020202020204" pitchFamily="34" charset="0"/>
              </a:rPr>
              <a:t> Need It)</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YAGNI is an Extreme Programming (XP) practice which states: "Always implement things when you actually need them, never when you just foresee that you need them."</a:t>
            </a:r>
          </a:p>
        </p:txBody>
      </p:sp>
      <p:sp>
        <p:nvSpPr>
          <p:cNvPr id="7" name="TextBox 6"/>
          <p:cNvSpPr txBox="1"/>
          <p:nvPr/>
        </p:nvSpPr>
        <p:spPr>
          <a:xfrm>
            <a:off x="3714608" y="135141"/>
            <a:ext cx="4955203" cy="646331"/>
          </a:xfrm>
          <a:prstGeom prst="rect">
            <a:avLst/>
          </a:prstGeom>
          <a:noFill/>
        </p:spPr>
        <p:txBody>
          <a:bodyPr wrap="none" rtlCol="0">
            <a:spAutoFit/>
          </a:bodyPr>
          <a:lstStyle/>
          <a:p>
            <a:pPr algn="ctr"/>
            <a:r>
              <a:rPr lang="en-US" sz="3600" b="1" u="sng" dirty="0">
                <a:latin typeface="Arial" charset="0"/>
                <a:ea typeface="Arial" charset="0"/>
                <a:cs typeface="Arial" charset="0"/>
              </a:rPr>
              <a:t>Clean code principles</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13</a:t>
            </a:fld>
            <a:endParaRPr lang="en-US" dirty="0"/>
          </a:p>
        </p:txBody>
      </p:sp>
      <p:sp>
        <p:nvSpPr>
          <p:cNvPr id="5" name="TextBox 4">
            <a:extLst>
              <a:ext uri="{FF2B5EF4-FFF2-40B4-BE49-F238E27FC236}">
                <a16:creationId xmlns:a16="http://schemas.microsoft.com/office/drawing/2014/main" id="{A77A0445-B9C7-66E3-A04A-5B941B2A8B2C}"/>
              </a:ext>
            </a:extLst>
          </p:cNvPr>
          <p:cNvSpPr txBox="1"/>
          <p:nvPr/>
        </p:nvSpPr>
        <p:spPr>
          <a:xfrm>
            <a:off x="818266" y="6137666"/>
            <a:ext cx="9917723" cy="584775"/>
          </a:xfrm>
          <a:prstGeom prst="rect">
            <a:avLst/>
          </a:prstGeom>
          <a:noFill/>
        </p:spPr>
        <p:txBody>
          <a:bodyPr wrap="square">
            <a:spAutoFit/>
          </a:bodyPr>
          <a:lstStyle/>
          <a:p>
            <a:r>
              <a:rPr lang="en-US" sz="1600" dirty="0">
                <a:hlinkClick r:id="rId2"/>
              </a:rPr>
              <a:t>https://testdriven.io/blog/clean-code-python/</a:t>
            </a:r>
            <a:endParaRPr lang="en-US" sz="1600" dirty="0"/>
          </a:p>
          <a:p>
            <a:r>
              <a:rPr lang="en-US" sz="1600" dirty="0">
                <a:hlinkClick r:id="rId3"/>
              </a:rPr>
              <a:t>https://workat.tech/machine-coding/tutorial/introduction-clean-code-software-design-principles-nwu4qqc63e09</a:t>
            </a:r>
            <a:endParaRPr lang="en-US" sz="1600" dirty="0"/>
          </a:p>
        </p:txBody>
      </p:sp>
      <p:sp>
        <p:nvSpPr>
          <p:cNvPr id="2" name="TextBox 1">
            <a:extLst>
              <a:ext uri="{FF2B5EF4-FFF2-40B4-BE49-F238E27FC236}">
                <a16:creationId xmlns:a16="http://schemas.microsoft.com/office/drawing/2014/main" id="{A319592D-986E-E48B-2016-419D2E5B9554}"/>
              </a:ext>
            </a:extLst>
          </p:cNvPr>
          <p:cNvSpPr txBox="1"/>
          <p:nvPr/>
        </p:nvSpPr>
        <p:spPr>
          <a:xfrm>
            <a:off x="818266" y="5768836"/>
            <a:ext cx="4611647" cy="369332"/>
          </a:xfrm>
          <a:prstGeom prst="rect">
            <a:avLst/>
          </a:prstGeom>
          <a:noFill/>
        </p:spPr>
        <p:txBody>
          <a:bodyPr wrap="none" rtlCol="0">
            <a:spAutoFit/>
          </a:bodyPr>
          <a:lstStyle/>
          <a:p>
            <a:r>
              <a:rPr lang="en-US" dirty="0"/>
              <a:t>Look at specific examples at the following links:</a:t>
            </a:r>
          </a:p>
        </p:txBody>
      </p:sp>
    </p:spTree>
    <p:extLst>
      <p:ext uri="{BB962C8B-B14F-4D97-AF65-F5344CB8AC3E}">
        <p14:creationId xmlns:p14="http://schemas.microsoft.com/office/powerpoint/2010/main" val="88950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421118" y="904498"/>
            <a:ext cx="11106574" cy="4524315"/>
          </a:xfrm>
          <a:prstGeom prst="rect">
            <a:avLst/>
          </a:prstGeom>
          <a:noFill/>
        </p:spPr>
        <p:txBody>
          <a:bodyPr wrap="square">
            <a:spAutoFit/>
          </a:bodyPr>
          <a:lstStyle/>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the execution flow of the entire application</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how the different objects collaborate with each other</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the role and responsibility of each class</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what each method does</a:t>
            </a:r>
          </a:p>
          <a:p>
            <a:pPr marL="800100" lvl="1" indent="-342900" algn="just">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It is easy to understand what is the purpose of each expression and variable</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and methods are small and only have single responsibility</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have clear and concise public APIs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Classes and methods are predictable, and work as expected</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Functions should not mix levels (high, low) of abstraction</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Functions should not have side effects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Function output arguments are to be avoided and return values should be used instead</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code is easily testable and has unit tests (or it is easy to write the tests)</a:t>
            </a:r>
          </a:p>
          <a:p>
            <a:pPr marL="800100" lvl="1" indent="-342900" algn="just">
              <a:buFont typeface="Arial" panose="020B0604020202020204" pitchFamily="34" charset="0"/>
              <a:buChar char="•"/>
            </a:pPr>
            <a:r>
              <a:rPr lang="en-US" sz="1600" dirty="0">
                <a:latin typeface="Arial" panose="020B0604020202020204" pitchFamily="34" charset="0"/>
                <a:cs typeface="Arial" panose="020B0604020202020204" pitchFamily="34" charset="0"/>
              </a:rPr>
              <a:t>Tests are easy to understand and easy to change</a:t>
            </a: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3714608" y="135141"/>
            <a:ext cx="4955203" cy="646331"/>
          </a:xfrm>
          <a:prstGeom prst="rect">
            <a:avLst/>
          </a:prstGeom>
          <a:noFill/>
        </p:spPr>
        <p:txBody>
          <a:bodyPr wrap="none" rtlCol="0">
            <a:spAutoFit/>
          </a:bodyPr>
          <a:lstStyle/>
          <a:p>
            <a:pPr algn="ctr"/>
            <a:r>
              <a:rPr lang="en-US" sz="3600" b="1" u="sng" dirty="0">
                <a:latin typeface="Arial" charset="0"/>
                <a:ea typeface="Arial" charset="0"/>
                <a:cs typeface="Arial" charset="0"/>
              </a:rPr>
              <a:t>Clean code principles</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14</a:t>
            </a:fld>
            <a:endParaRPr lang="en-US" dirty="0"/>
          </a:p>
        </p:txBody>
      </p:sp>
      <p:sp>
        <p:nvSpPr>
          <p:cNvPr id="4" name="TextBox 3">
            <a:extLst>
              <a:ext uri="{FF2B5EF4-FFF2-40B4-BE49-F238E27FC236}">
                <a16:creationId xmlns:a16="http://schemas.microsoft.com/office/drawing/2014/main" id="{2BAE84BA-A1E3-6CE3-08C6-8849A5C8D753}"/>
              </a:ext>
            </a:extLst>
          </p:cNvPr>
          <p:cNvSpPr txBox="1"/>
          <p:nvPr/>
        </p:nvSpPr>
        <p:spPr>
          <a:xfrm>
            <a:off x="818266" y="5725834"/>
            <a:ext cx="7634468" cy="338554"/>
          </a:xfrm>
          <a:prstGeom prst="rect">
            <a:avLst/>
          </a:prstGeom>
          <a:noFill/>
        </p:spPr>
        <p:txBody>
          <a:bodyPr wrap="square">
            <a:spAutoFit/>
          </a:bodyPr>
          <a:lstStyle/>
          <a:p>
            <a:r>
              <a:rPr lang="en-US" sz="1600" dirty="0">
                <a:hlinkClick r:id="rId2"/>
              </a:rPr>
              <a:t>https://cvuorinen.net/2014/04/what-is-clean-code-and-why-should-you-care/</a:t>
            </a:r>
            <a:endParaRPr lang="en-US" sz="1600" dirty="0"/>
          </a:p>
        </p:txBody>
      </p:sp>
      <p:sp>
        <p:nvSpPr>
          <p:cNvPr id="5" name="TextBox 4">
            <a:extLst>
              <a:ext uri="{FF2B5EF4-FFF2-40B4-BE49-F238E27FC236}">
                <a16:creationId xmlns:a16="http://schemas.microsoft.com/office/drawing/2014/main" id="{A77A0445-B9C7-66E3-A04A-5B941B2A8B2C}"/>
              </a:ext>
            </a:extLst>
          </p:cNvPr>
          <p:cNvSpPr txBox="1"/>
          <p:nvPr/>
        </p:nvSpPr>
        <p:spPr>
          <a:xfrm>
            <a:off x="818266" y="6036912"/>
            <a:ext cx="9917723" cy="584775"/>
          </a:xfrm>
          <a:prstGeom prst="rect">
            <a:avLst/>
          </a:prstGeom>
          <a:noFill/>
        </p:spPr>
        <p:txBody>
          <a:bodyPr wrap="square">
            <a:spAutoFit/>
          </a:bodyPr>
          <a:lstStyle/>
          <a:p>
            <a:r>
              <a:rPr lang="en-US" sz="1600" b="0" i="0" u="none" strike="noStrike" dirty="0">
                <a:solidFill>
                  <a:srgbClr val="222222"/>
                </a:solidFill>
                <a:effectLst/>
                <a:latin typeface="Arial" panose="020B0604020202020204" pitchFamily="34" charset="0"/>
              </a:rPr>
              <a:t>Martin, Robert C. </a:t>
            </a:r>
            <a:r>
              <a:rPr lang="en-US" sz="1600" b="0" i="1" u="none" strike="noStrike" dirty="0">
                <a:solidFill>
                  <a:srgbClr val="222222"/>
                </a:solidFill>
                <a:effectLst/>
                <a:latin typeface="Arial" panose="020B0604020202020204" pitchFamily="34" charset="0"/>
              </a:rPr>
              <a:t>Clean code: a handbook of agile software craftsmanship</a:t>
            </a:r>
            <a:r>
              <a:rPr lang="en-US" sz="1600" b="0" i="0" u="none" strike="noStrike" dirty="0">
                <a:solidFill>
                  <a:srgbClr val="222222"/>
                </a:solidFill>
                <a:effectLst/>
                <a:latin typeface="Arial" panose="020B0604020202020204" pitchFamily="34" charset="0"/>
              </a:rPr>
              <a:t>. Pearson Education, 2009.</a:t>
            </a:r>
          </a:p>
          <a:p>
            <a:r>
              <a:rPr lang="en-US" sz="1600" dirty="0">
                <a:hlinkClick r:id="rId3"/>
              </a:rPr>
              <a:t>https://www.oreilly.com/library-access/?next=/library/view/Clean-code-/9780136083238</a:t>
            </a:r>
            <a:endParaRPr lang="en-US" sz="1600" dirty="0"/>
          </a:p>
        </p:txBody>
      </p:sp>
    </p:spTree>
    <p:extLst>
      <p:ext uri="{BB962C8B-B14F-4D97-AF65-F5344CB8AC3E}">
        <p14:creationId xmlns:p14="http://schemas.microsoft.com/office/powerpoint/2010/main" val="320613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32793" y="116712"/>
            <a:ext cx="7526419"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python</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15</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26626" y="6305976"/>
            <a:ext cx="3963312" cy="307777"/>
          </a:xfrm>
          <a:prstGeom prst="rect">
            <a:avLst/>
          </a:prstGeom>
          <a:noFill/>
        </p:spPr>
        <p:txBody>
          <a:bodyPr wrap="square">
            <a:spAutoFit/>
          </a:bodyPr>
          <a:lstStyle/>
          <a:p>
            <a:r>
              <a:rPr lang="en-US" sz="1400" dirty="0">
                <a:hlinkClick r:id="rId2"/>
              </a:rPr>
              <a:t>https://testdriven.io/blog/clean-code-python/</a:t>
            </a:r>
            <a:endParaRPr lang="en-US" sz="1400" dirty="0"/>
          </a:p>
        </p:txBody>
      </p:sp>
      <p:pic>
        <p:nvPicPr>
          <p:cNvPr id="10" name="Picture 9">
            <a:extLst>
              <a:ext uri="{FF2B5EF4-FFF2-40B4-BE49-F238E27FC236}">
                <a16:creationId xmlns:a16="http://schemas.microsoft.com/office/drawing/2014/main" id="{2F5B3F90-B7EB-FE69-6B1B-883567D9AF1D}"/>
              </a:ext>
            </a:extLst>
          </p:cNvPr>
          <p:cNvPicPr>
            <a:picLocks noChangeAspect="1"/>
          </p:cNvPicPr>
          <p:nvPr/>
        </p:nvPicPr>
        <p:blipFill>
          <a:blip r:embed="rId3"/>
          <a:stretch>
            <a:fillRect/>
          </a:stretch>
        </p:blipFill>
        <p:spPr>
          <a:xfrm>
            <a:off x="6729049" y="1902688"/>
            <a:ext cx="4478704" cy="4106365"/>
          </a:xfrm>
          <a:prstGeom prst="rect">
            <a:avLst/>
          </a:prstGeom>
          <a:ln>
            <a:solidFill>
              <a:schemeClr val="tx1"/>
            </a:solidFill>
          </a:ln>
        </p:spPr>
      </p:pic>
      <p:sp>
        <p:nvSpPr>
          <p:cNvPr id="11" name="TextBox 10">
            <a:extLst>
              <a:ext uri="{FF2B5EF4-FFF2-40B4-BE49-F238E27FC236}">
                <a16:creationId xmlns:a16="http://schemas.microsoft.com/office/drawing/2014/main" id="{0DFB0051-139A-8273-E0ED-297E7AF21D23}"/>
              </a:ext>
            </a:extLst>
          </p:cNvPr>
          <p:cNvSpPr txBox="1"/>
          <p:nvPr/>
        </p:nvSpPr>
        <p:spPr>
          <a:xfrm>
            <a:off x="4489938" y="1200229"/>
            <a:ext cx="2403231" cy="369332"/>
          </a:xfrm>
          <a:prstGeom prst="rect">
            <a:avLst/>
          </a:prstGeom>
          <a:noFill/>
        </p:spPr>
        <p:txBody>
          <a:bodyPr wrap="square">
            <a:spAutoFit/>
          </a:bodyPr>
          <a:lstStyle/>
          <a:p>
            <a:r>
              <a:rPr lang="en-US" sz="1800" b="1" dirty="0">
                <a:latin typeface="Arial" charset="0"/>
                <a:ea typeface="Arial" charset="0"/>
                <a:cs typeface="Arial" charset="0"/>
              </a:rPr>
              <a:t>Write Pythonic code</a:t>
            </a:r>
            <a:endParaRPr lang="en-US" dirty="0"/>
          </a:p>
        </p:txBody>
      </p:sp>
      <p:sp>
        <p:nvSpPr>
          <p:cNvPr id="15" name="TextBox 14">
            <a:extLst>
              <a:ext uri="{FF2B5EF4-FFF2-40B4-BE49-F238E27FC236}">
                <a16:creationId xmlns:a16="http://schemas.microsoft.com/office/drawing/2014/main" id="{78714D33-4901-EDBA-0EFC-D60E50AF741E}"/>
              </a:ext>
            </a:extLst>
          </p:cNvPr>
          <p:cNvSpPr txBox="1"/>
          <p:nvPr/>
        </p:nvSpPr>
        <p:spPr>
          <a:xfrm>
            <a:off x="410308" y="1841738"/>
            <a:ext cx="5990492" cy="3323987"/>
          </a:xfrm>
          <a:prstGeom prst="rect">
            <a:avLst/>
          </a:prstGeom>
          <a:noFill/>
          <a:ln>
            <a:solidFill>
              <a:schemeClr val="tx1"/>
            </a:solidFill>
          </a:ln>
        </p:spPr>
        <p:txBody>
          <a:bodyPr wrap="square">
            <a:spAutoFit/>
          </a:bodyPr>
          <a:lstStyle/>
          <a:p>
            <a:pPr algn="l">
              <a:spcAft>
                <a:spcPts val="600"/>
              </a:spcAft>
            </a:pPr>
            <a:r>
              <a:rPr lang="en-US" b="0" i="0" u="none" strike="noStrike" dirty="0">
                <a:solidFill>
                  <a:srgbClr val="212529"/>
                </a:solidFill>
                <a:effectLst/>
                <a:latin typeface="Arial" panose="020B0604020202020204" pitchFamily="34" charset="0"/>
                <a:cs typeface="Arial" panose="020B0604020202020204" pitchFamily="34" charset="0"/>
              </a:rPr>
              <a:t>Pythonic code is a set of idioms, adopted by the Python community. It simply means that you're using Python's idioms and paradigms well in order to make your code cleaner, readable, and highly performant.</a:t>
            </a:r>
          </a:p>
          <a:p>
            <a:pPr algn="l">
              <a:spcAft>
                <a:spcPts val="600"/>
              </a:spcAft>
            </a:pPr>
            <a:endParaRPr lang="en-US" b="0" i="0" u="none" strike="noStrike" dirty="0">
              <a:solidFill>
                <a:srgbClr val="212529"/>
              </a:solidFill>
              <a:effectLst/>
              <a:latin typeface="Arial" panose="020B0604020202020204" pitchFamily="34" charset="0"/>
              <a:cs typeface="Arial" panose="020B0604020202020204" pitchFamily="34" charset="0"/>
            </a:endParaRPr>
          </a:p>
          <a:p>
            <a:pPr algn="l">
              <a:spcAft>
                <a:spcPts val="600"/>
              </a:spcAft>
            </a:pPr>
            <a:r>
              <a:rPr lang="en-US" b="0" i="0" u="none" strike="noStrike" dirty="0">
                <a:solidFill>
                  <a:srgbClr val="212529"/>
                </a:solidFill>
                <a:effectLst/>
                <a:latin typeface="Arial" panose="020B0604020202020204" pitchFamily="34" charset="0"/>
                <a:cs typeface="Arial" panose="020B0604020202020204" pitchFamily="34" charset="0"/>
              </a:rPr>
              <a:t>Pythonic code includes:</a:t>
            </a:r>
          </a:p>
          <a:p>
            <a:pPr marL="285750" indent="-285750" algn="l">
              <a:spcAft>
                <a:spcPts val="600"/>
              </a:spcAft>
              <a:buFont typeface="Arial" panose="020B0604020202020204" pitchFamily="34" charset="0"/>
              <a:buChar char="•"/>
            </a:pPr>
            <a:r>
              <a:rPr lang="en-US" b="0" i="0" u="none" strike="noStrike" dirty="0">
                <a:solidFill>
                  <a:srgbClr val="212529"/>
                </a:solidFill>
                <a:effectLst/>
                <a:latin typeface="Arial" panose="020B0604020202020204" pitchFamily="34" charset="0"/>
                <a:cs typeface="Arial" panose="020B0604020202020204" pitchFamily="34" charset="0"/>
              </a:rPr>
              <a:t>variable tricks</a:t>
            </a:r>
          </a:p>
          <a:p>
            <a:pPr marL="285750" indent="-285750" algn="l">
              <a:spcAft>
                <a:spcPts val="600"/>
              </a:spcAft>
              <a:buFont typeface="Arial" panose="020B0604020202020204" pitchFamily="34" charset="0"/>
              <a:buChar char="•"/>
            </a:pPr>
            <a:r>
              <a:rPr lang="en-US" b="0" i="0" u="none" strike="noStrike" dirty="0">
                <a:solidFill>
                  <a:srgbClr val="212529"/>
                </a:solidFill>
                <a:effectLst/>
                <a:latin typeface="Arial" panose="020B0604020202020204" pitchFamily="34" charset="0"/>
                <a:cs typeface="Arial" panose="020B0604020202020204" pitchFamily="34" charset="0"/>
              </a:rPr>
              <a:t>list manipulation (initialization, slicing)</a:t>
            </a:r>
          </a:p>
          <a:p>
            <a:pPr marL="285750" indent="-285750" algn="l">
              <a:spcAft>
                <a:spcPts val="600"/>
              </a:spcAft>
              <a:buFont typeface="Arial" panose="020B0604020202020204" pitchFamily="34" charset="0"/>
              <a:buChar char="•"/>
            </a:pPr>
            <a:r>
              <a:rPr lang="en-US" b="0" i="0" u="none" strike="noStrike" dirty="0">
                <a:solidFill>
                  <a:srgbClr val="212529"/>
                </a:solidFill>
                <a:effectLst/>
                <a:latin typeface="Arial" panose="020B0604020202020204" pitchFamily="34" charset="0"/>
                <a:cs typeface="Arial" panose="020B0604020202020204" pitchFamily="34" charset="0"/>
              </a:rPr>
              <a:t>dealing with functions</a:t>
            </a:r>
          </a:p>
          <a:p>
            <a:pPr marL="285750" indent="-285750" algn="l">
              <a:spcAft>
                <a:spcPts val="600"/>
              </a:spcAft>
              <a:buFont typeface="Arial" panose="020B0604020202020204" pitchFamily="34" charset="0"/>
              <a:buChar char="•"/>
            </a:pPr>
            <a:r>
              <a:rPr lang="en-US" b="0" i="0" u="none" strike="noStrike" dirty="0">
                <a:solidFill>
                  <a:srgbClr val="212529"/>
                </a:solidFill>
                <a:effectLst/>
                <a:latin typeface="Arial" panose="020B0604020202020204" pitchFamily="34" charset="0"/>
                <a:cs typeface="Arial" panose="020B0604020202020204" pitchFamily="34" charset="0"/>
              </a:rPr>
              <a:t>explicit code</a:t>
            </a:r>
          </a:p>
        </p:txBody>
      </p:sp>
    </p:spTree>
    <p:extLst>
      <p:ext uri="{BB962C8B-B14F-4D97-AF65-F5344CB8AC3E}">
        <p14:creationId xmlns:p14="http://schemas.microsoft.com/office/powerpoint/2010/main" val="48149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03939" y="116712"/>
            <a:ext cx="7584128" cy="1569660"/>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python</a:t>
            </a:r>
          </a:p>
          <a:p>
            <a:pPr algn="ctr"/>
            <a:r>
              <a:rPr lang="en-US" sz="3200" dirty="0">
                <a:latin typeface="Arial" charset="0"/>
                <a:ea typeface="Arial" charset="0"/>
                <a:cs typeface="Arial" charset="0"/>
              </a:rPr>
              <a:t>Leave the code cleaner than you found it</a:t>
            </a:r>
          </a:p>
          <a:p>
            <a:pPr algn="ctr"/>
            <a:endParaRPr lang="en-US" sz="3200" b="1" u="sng"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16</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26626" y="6305976"/>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2" name="Picture 1">
            <a:extLst>
              <a:ext uri="{FF2B5EF4-FFF2-40B4-BE49-F238E27FC236}">
                <a16:creationId xmlns:a16="http://schemas.microsoft.com/office/drawing/2014/main" id="{4048ED25-5DC9-DBEB-D416-05F994D5969C}"/>
              </a:ext>
            </a:extLst>
          </p:cNvPr>
          <p:cNvPicPr>
            <a:picLocks noChangeAspect="1"/>
          </p:cNvPicPr>
          <p:nvPr/>
        </p:nvPicPr>
        <p:blipFill>
          <a:blip r:embed="rId3"/>
          <a:stretch>
            <a:fillRect/>
          </a:stretch>
        </p:blipFill>
        <p:spPr>
          <a:xfrm>
            <a:off x="526626" y="2112570"/>
            <a:ext cx="5181600" cy="1752600"/>
          </a:xfrm>
          <a:prstGeom prst="rect">
            <a:avLst/>
          </a:prstGeom>
          <a:ln>
            <a:solidFill>
              <a:schemeClr val="tx1"/>
            </a:solidFill>
          </a:ln>
        </p:spPr>
      </p:pic>
      <p:pic>
        <p:nvPicPr>
          <p:cNvPr id="4" name="Picture 3">
            <a:extLst>
              <a:ext uri="{FF2B5EF4-FFF2-40B4-BE49-F238E27FC236}">
                <a16:creationId xmlns:a16="http://schemas.microsoft.com/office/drawing/2014/main" id="{31D0AFD3-083C-BB14-D2F4-5E0CC5C0EC15}"/>
              </a:ext>
            </a:extLst>
          </p:cNvPr>
          <p:cNvPicPr>
            <a:picLocks noChangeAspect="1"/>
          </p:cNvPicPr>
          <p:nvPr/>
        </p:nvPicPr>
        <p:blipFill>
          <a:blip r:embed="rId4"/>
          <a:stretch>
            <a:fillRect/>
          </a:stretch>
        </p:blipFill>
        <p:spPr>
          <a:xfrm>
            <a:off x="6243917" y="1661720"/>
            <a:ext cx="4953000" cy="2654300"/>
          </a:xfrm>
          <a:prstGeom prst="rect">
            <a:avLst/>
          </a:prstGeom>
          <a:ln>
            <a:solidFill>
              <a:schemeClr val="tx1"/>
            </a:solidFill>
          </a:ln>
        </p:spPr>
      </p:pic>
      <p:pic>
        <p:nvPicPr>
          <p:cNvPr id="5" name="Picture 4">
            <a:extLst>
              <a:ext uri="{FF2B5EF4-FFF2-40B4-BE49-F238E27FC236}">
                <a16:creationId xmlns:a16="http://schemas.microsoft.com/office/drawing/2014/main" id="{E8CBD59A-1472-005E-AC7F-A4022999EC68}"/>
              </a:ext>
            </a:extLst>
          </p:cNvPr>
          <p:cNvPicPr>
            <a:picLocks noChangeAspect="1"/>
          </p:cNvPicPr>
          <p:nvPr/>
        </p:nvPicPr>
        <p:blipFill>
          <a:blip r:embed="rId5"/>
          <a:stretch>
            <a:fillRect/>
          </a:stretch>
        </p:blipFill>
        <p:spPr>
          <a:xfrm>
            <a:off x="526626" y="4711378"/>
            <a:ext cx="4953000" cy="1168400"/>
          </a:xfrm>
          <a:prstGeom prst="rect">
            <a:avLst/>
          </a:prstGeom>
          <a:ln>
            <a:solidFill>
              <a:schemeClr val="tx1"/>
            </a:solidFill>
          </a:ln>
        </p:spPr>
      </p:pic>
      <p:pic>
        <p:nvPicPr>
          <p:cNvPr id="9" name="Picture 8">
            <a:extLst>
              <a:ext uri="{FF2B5EF4-FFF2-40B4-BE49-F238E27FC236}">
                <a16:creationId xmlns:a16="http://schemas.microsoft.com/office/drawing/2014/main" id="{7A0E279D-4606-71A3-D2D9-001922C23DAA}"/>
              </a:ext>
            </a:extLst>
          </p:cNvPr>
          <p:cNvPicPr>
            <a:picLocks noChangeAspect="1"/>
          </p:cNvPicPr>
          <p:nvPr/>
        </p:nvPicPr>
        <p:blipFill>
          <a:blip r:embed="rId6"/>
          <a:stretch>
            <a:fillRect/>
          </a:stretch>
        </p:blipFill>
        <p:spPr>
          <a:xfrm>
            <a:off x="6134100" y="4927278"/>
            <a:ext cx="4953000" cy="952500"/>
          </a:xfrm>
          <a:prstGeom prst="rect">
            <a:avLst/>
          </a:prstGeom>
          <a:ln>
            <a:solidFill>
              <a:schemeClr val="tx1"/>
            </a:solidFill>
          </a:ln>
        </p:spPr>
      </p:pic>
    </p:spTree>
    <p:extLst>
      <p:ext uri="{BB962C8B-B14F-4D97-AF65-F5344CB8AC3E}">
        <p14:creationId xmlns:p14="http://schemas.microsoft.com/office/powerpoint/2010/main" val="410023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99400" y="116712"/>
            <a:ext cx="5593199"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17</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26626" y="6305976"/>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5" name="Picture 4">
            <a:extLst>
              <a:ext uri="{FF2B5EF4-FFF2-40B4-BE49-F238E27FC236}">
                <a16:creationId xmlns:a16="http://schemas.microsoft.com/office/drawing/2014/main" id="{C4FE5F4C-5104-53DD-7391-32770CE888CF}"/>
              </a:ext>
            </a:extLst>
          </p:cNvPr>
          <p:cNvPicPr>
            <a:picLocks noChangeAspect="1"/>
          </p:cNvPicPr>
          <p:nvPr/>
        </p:nvPicPr>
        <p:blipFill>
          <a:blip r:embed="rId3"/>
          <a:stretch>
            <a:fillRect/>
          </a:stretch>
        </p:blipFill>
        <p:spPr>
          <a:xfrm>
            <a:off x="324339" y="1257300"/>
            <a:ext cx="6807200" cy="4343400"/>
          </a:xfrm>
          <a:prstGeom prst="rect">
            <a:avLst/>
          </a:prstGeom>
          <a:ln>
            <a:solidFill>
              <a:schemeClr val="tx1"/>
            </a:solidFill>
          </a:ln>
        </p:spPr>
      </p:pic>
      <p:pic>
        <p:nvPicPr>
          <p:cNvPr id="10" name="Picture 9">
            <a:extLst>
              <a:ext uri="{FF2B5EF4-FFF2-40B4-BE49-F238E27FC236}">
                <a16:creationId xmlns:a16="http://schemas.microsoft.com/office/drawing/2014/main" id="{20CD0458-66EA-00D8-F809-B0C6DB93D281}"/>
              </a:ext>
            </a:extLst>
          </p:cNvPr>
          <p:cNvPicPr>
            <a:picLocks noChangeAspect="1"/>
          </p:cNvPicPr>
          <p:nvPr/>
        </p:nvPicPr>
        <p:blipFill>
          <a:blip r:embed="rId4"/>
          <a:stretch>
            <a:fillRect/>
          </a:stretch>
        </p:blipFill>
        <p:spPr>
          <a:xfrm>
            <a:off x="7333245" y="803717"/>
            <a:ext cx="4736122" cy="5502259"/>
          </a:xfrm>
          <a:prstGeom prst="rect">
            <a:avLst/>
          </a:prstGeom>
          <a:ln>
            <a:solidFill>
              <a:schemeClr val="tx1"/>
            </a:solidFill>
          </a:ln>
        </p:spPr>
      </p:pic>
    </p:spTree>
    <p:extLst>
      <p:ext uri="{BB962C8B-B14F-4D97-AF65-F5344CB8AC3E}">
        <p14:creationId xmlns:p14="http://schemas.microsoft.com/office/powerpoint/2010/main" val="433529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99400" y="116712"/>
            <a:ext cx="5593199"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18</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26626" y="6305976"/>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6" name="Picture 5">
            <a:extLst>
              <a:ext uri="{FF2B5EF4-FFF2-40B4-BE49-F238E27FC236}">
                <a16:creationId xmlns:a16="http://schemas.microsoft.com/office/drawing/2014/main" id="{991C8C91-B16C-DD27-4658-A274EE8C9E24}"/>
              </a:ext>
            </a:extLst>
          </p:cNvPr>
          <p:cNvPicPr>
            <a:picLocks noChangeAspect="1"/>
          </p:cNvPicPr>
          <p:nvPr/>
        </p:nvPicPr>
        <p:blipFill>
          <a:blip r:embed="rId3"/>
          <a:stretch>
            <a:fillRect/>
          </a:stretch>
        </p:blipFill>
        <p:spPr>
          <a:xfrm>
            <a:off x="2749550" y="1619250"/>
            <a:ext cx="6692900" cy="3619500"/>
          </a:xfrm>
          <a:prstGeom prst="rect">
            <a:avLst/>
          </a:prstGeom>
          <a:ln>
            <a:solidFill>
              <a:schemeClr val="tx1"/>
            </a:solidFill>
          </a:ln>
        </p:spPr>
      </p:pic>
    </p:spTree>
    <p:extLst>
      <p:ext uri="{BB962C8B-B14F-4D97-AF65-F5344CB8AC3E}">
        <p14:creationId xmlns:p14="http://schemas.microsoft.com/office/powerpoint/2010/main" val="24563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71692" y="116712"/>
            <a:ext cx="7848623"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Example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19</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26626" y="6305976"/>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2" name="Picture 1">
            <a:extLst>
              <a:ext uri="{FF2B5EF4-FFF2-40B4-BE49-F238E27FC236}">
                <a16:creationId xmlns:a16="http://schemas.microsoft.com/office/drawing/2014/main" id="{44F44E1C-87E8-1939-3F99-50C0CCEEAD96}"/>
              </a:ext>
            </a:extLst>
          </p:cNvPr>
          <p:cNvPicPr>
            <a:picLocks noChangeAspect="1"/>
          </p:cNvPicPr>
          <p:nvPr/>
        </p:nvPicPr>
        <p:blipFill>
          <a:blip r:embed="rId3"/>
          <a:stretch>
            <a:fillRect/>
          </a:stretch>
        </p:blipFill>
        <p:spPr>
          <a:xfrm>
            <a:off x="432383" y="1109838"/>
            <a:ext cx="5390891" cy="4566402"/>
          </a:xfrm>
          <a:prstGeom prst="rect">
            <a:avLst/>
          </a:prstGeom>
        </p:spPr>
      </p:pic>
      <p:pic>
        <p:nvPicPr>
          <p:cNvPr id="4" name="Picture 3">
            <a:extLst>
              <a:ext uri="{FF2B5EF4-FFF2-40B4-BE49-F238E27FC236}">
                <a16:creationId xmlns:a16="http://schemas.microsoft.com/office/drawing/2014/main" id="{13C21C40-0111-5DFC-63B3-B55D7B2EF0F3}"/>
              </a:ext>
            </a:extLst>
          </p:cNvPr>
          <p:cNvPicPr>
            <a:picLocks noChangeAspect="1"/>
          </p:cNvPicPr>
          <p:nvPr/>
        </p:nvPicPr>
        <p:blipFill>
          <a:blip r:embed="rId4"/>
          <a:stretch>
            <a:fillRect/>
          </a:stretch>
        </p:blipFill>
        <p:spPr>
          <a:xfrm>
            <a:off x="5823273" y="794982"/>
            <a:ext cx="5390891" cy="5486024"/>
          </a:xfrm>
          <a:prstGeom prst="rect">
            <a:avLst/>
          </a:prstGeom>
        </p:spPr>
      </p:pic>
      <p:sp>
        <p:nvSpPr>
          <p:cNvPr id="9" name="TextBox 8">
            <a:extLst>
              <a:ext uri="{FF2B5EF4-FFF2-40B4-BE49-F238E27FC236}">
                <a16:creationId xmlns:a16="http://schemas.microsoft.com/office/drawing/2014/main" id="{AA4C49F2-2F98-1A0A-E5F3-21B1767E9479}"/>
              </a:ext>
            </a:extLst>
          </p:cNvPr>
          <p:cNvSpPr txBox="1"/>
          <p:nvPr/>
        </p:nvSpPr>
        <p:spPr>
          <a:xfrm>
            <a:off x="526626" y="720996"/>
            <a:ext cx="4174328" cy="369332"/>
          </a:xfrm>
          <a:prstGeom prst="rect">
            <a:avLst/>
          </a:prstGeom>
          <a:noFill/>
        </p:spPr>
        <p:txBody>
          <a:bodyPr wrap="square">
            <a:spAutoFit/>
          </a:bodyPr>
          <a:lstStyle/>
          <a:p>
            <a:r>
              <a:rPr lang="en-US" sz="1800" b="1" dirty="0">
                <a:latin typeface="Arial" charset="0"/>
                <a:ea typeface="Arial" charset="0"/>
                <a:cs typeface="Arial" charset="0"/>
              </a:rPr>
              <a:t>Code to clean: </a:t>
            </a:r>
            <a:r>
              <a:rPr lang="en-US" sz="1800" dirty="0" err="1">
                <a:latin typeface="Courier New" panose="02070309020205020404" pitchFamily="49" charset="0"/>
                <a:ea typeface="Arial" charset="0"/>
                <a:cs typeface="Courier New" panose="02070309020205020404" pitchFamily="49" charset="0"/>
              </a:rPr>
              <a:t>code_with_lint.py</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043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A34E-689B-9393-D266-BF24575C1B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4721DD-2D07-D583-35CC-C09F6A28606A}"/>
              </a:ext>
            </a:extLst>
          </p:cNvPr>
          <p:cNvSpPr txBox="1"/>
          <p:nvPr/>
        </p:nvSpPr>
        <p:spPr>
          <a:xfrm>
            <a:off x="2839581" y="2143604"/>
            <a:ext cx="6512837" cy="1754326"/>
          </a:xfrm>
          <a:prstGeom prst="rect">
            <a:avLst/>
          </a:prstGeom>
          <a:noFill/>
        </p:spPr>
        <p:txBody>
          <a:bodyPr wrap="square" rtlCol="0">
            <a:spAutoFit/>
          </a:bodyPr>
          <a:lstStyle/>
          <a:p>
            <a:pPr algn="ctr"/>
            <a:r>
              <a:rPr lang="en-US" sz="5400" b="1" dirty="0">
                <a:latin typeface="Arial" charset="0"/>
                <a:ea typeface="Arial" charset="0"/>
                <a:cs typeface="Arial" charset="0"/>
              </a:rPr>
              <a:t>We would like to write good code</a:t>
            </a:r>
            <a:endParaRPr lang="en-US" sz="3600" b="1" dirty="0">
              <a:latin typeface="Arial" charset="0"/>
              <a:ea typeface="Arial" charset="0"/>
              <a:cs typeface="Arial" charset="0"/>
            </a:endParaRPr>
          </a:p>
        </p:txBody>
      </p:sp>
    </p:spTree>
    <p:extLst>
      <p:ext uri="{BB962C8B-B14F-4D97-AF65-F5344CB8AC3E}">
        <p14:creationId xmlns:p14="http://schemas.microsoft.com/office/powerpoint/2010/main" val="32837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71692" y="116712"/>
            <a:ext cx="7848623"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Example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20</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7570363" y="3104085"/>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sp>
        <p:nvSpPr>
          <p:cNvPr id="9" name="TextBox 8">
            <a:extLst>
              <a:ext uri="{FF2B5EF4-FFF2-40B4-BE49-F238E27FC236}">
                <a16:creationId xmlns:a16="http://schemas.microsoft.com/office/drawing/2014/main" id="{AA4C49F2-2F98-1A0A-E5F3-21B1767E9479}"/>
              </a:ext>
            </a:extLst>
          </p:cNvPr>
          <p:cNvSpPr txBox="1"/>
          <p:nvPr/>
        </p:nvSpPr>
        <p:spPr>
          <a:xfrm>
            <a:off x="2508282" y="3478856"/>
            <a:ext cx="8696012" cy="3262432"/>
          </a:xfrm>
          <a:prstGeom prst="rect">
            <a:avLst/>
          </a:prstGeom>
          <a:noFill/>
          <a:ln>
            <a:solidFill>
              <a:schemeClr val="tx1"/>
            </a:solidFill>
          </a:ln>
        </p:spPr>
        <p:txBody>
          <a:bodyPr wrap="square">
            <a:spAutoFit/>
          </a:bodyPr>
          <a:lstStyle/>
          <a:p>
            <a:r>
              <a:rPr lang="en-US" b="1" dirty="0">
                <a:latin typeface="Arial" charset="0"/>
                <a:ea typeface="Arial" charset="0"/>
                <a:cs typeface="Arial" charset="0"/>
              </a:rPr>
              <a:t>I</a:t>
            </a:r>
            <a:r>
              <a:rPr lang="en-US" sz="1800" b="1" dirty="0">
                <a:latin typeface="Arial" charset="0"/>
                <a:ea typeface="Arial" charset="0"/>
                <a:cs typeface="Arial" charset="0"/>
              </a:rPr>
              <a:t>n the terminal/</a:t>
            </a:r>
            <a:r>
              <a:rPr lang="en-US" sz="1800" b="1" dirty="0" err="1">
                <a:latin typeface="Arial" charset="0"/>
                <a:ea typeface="Arial" charset="0"/>
                <a:cs typeface="Arial" charset="0"/>
              </a:rPr>
              <a:t>gitbash</a:t>
            </a:r>
            <a:r>
              <a:rPr lang="en-US" sz="1800" b="1" dirty="0">
                <a:latin typeface="Arial" charset="0"/>
                <a:ea typeface="Arial" charset="0"/>
                <a:cs typeface="Arial" charset="0"/>
              </a:rPr>
              <a:t>/anaconda prompt: </a:t>
            </a:r>
          </a:p>
          <a:p>
            <a:pPr>
              <a:spcBef>
                <a:spcPts val="1200"/>
              </a:spcBef>
            </a:pPr>
            <a:r>
              <a:rPr lang="en-US" sz="1800" b="1" dirty="0">
                <a:latin typeface="Arial" charset="0"/>
                <a:ea typeface="Arial" charset="0"/>
                <a:cs typeface="Arial" charset="0"/>
              </a:rPr>
              <a:t>Check tool:</a:t>
            </a:r>
          </a:p>
          <a:p>
            <a:r>
              <a:rPr lang="en-US" sz="1600" dirty="0">
                <a:latin typeface="Menlo" panose="020B0609030804020204" pitchFamily="49" charset="0"/>
                <a:ea typeface="Menlo" panose="020B0609030804020204" pitchFamily="49" charset="0"/>
                <a:cs typeface="Menlo" panose="020B0609030804020204" pitchFamily="49" charset="0"/>
              </a:rPr>
              <a:t>type </a:t>
            </a:r>
            <a:r>
              <a:rPr lang="en-US" sz="1600" dirty="0" err="1">
                <a:latin typeface="Menlo" panose="020B0609030804020204" pitchFamily="49" charset="0"/>
                <a:ea typeface="Menlo" panose="020B0609030804020204" pitchFamily="49" charset="0"/>
                <a:cs typeface="Menlo" panose="020B0609030804020204" pitchFamily="49" charset="0"/>
              </a:rPr>
              <a:t>pylint</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which </a:t>
            </a:r>
            <a:r>
              <a:rPr lang="en-US" sz="1600" dirty="0" err="1">
                <a:latin typeface="Menlo" panose="020B0609030804020204" pitchFamily="49" charset="0"/>
                <a:ea typeface="Menlo" panose="020B0609030804020204" pitchFamily="49" charset="0"/>
                <a:cs typeface="Menlo" panose="020B0609030804020204" pitchFamily="49" charset="0"/>
              </a:rPr>
              <a:t>pylint</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800" dirty="0">
                <a:latin typeface="Arial" charset="0"/>
                <a:ea typeface="Arial" charset="0"/>
                <a:cs typeface="Arial" charset="0"/>
              </a:rPr>
              <a:t>– using one of the following commands should return a path to </a:t>
            </a:r>
            <a:r>
              <a:rPr lang="en-US" sz="1800" dirty="0" err="1">
                <a:latin typeface="Arial" charset="0"/>
                <a:ea typeface="Arial" charset="0"/>
                <a:cs typeface="Arial" charset="0"/>
              </a:rPr>
              <a:t>pylint</a:t>
            </a:r>
            <a:r>
              <a:rPr lang="en-US" sz="1800" dirty="0">
                <a:latin typeface="Arial" charset="0"/>
                <a:ea typeface="Arial" charset="0"/>
                <a:cs typeface="Arial" charset="0"/>
              </a:rPr>
              <a:t> </a:t>
            </a:r>
          </a:p>
          <a:p>
            <a:r>
              <a:rPr lang="en-US" sz="1800" dirty="0">
                <a:latin typeface="Arial" charset="0"/>
                <a:ea typeface="Arial" charset="0"/>
                <a:cs typeface="Arial" charset="0"/>
              </a:rPr>
              <a:t>–</a:t>
            </a:r>
            <a:r>
              <a:rPr lang="en-US" dirty="0">
                <a:latin typeface="Arial" charset="0"/>
                <a:ea typeface="Arial" charset="0"/>
                <a:cs typeface="Arial" charset="0"/>
              </a:rPr>
              <a:t> if the commands above do not return anything you need to install </a:t>
            </a:r>
            <a:r>
              <a:rPr lang="en-US" dirty="0" err="1">
                <a:latin typeface="Arial" charset="0"/>
                <a:ea typeface="Arial" charset="0"/>
                <a:cs typeface="Arial" charset="0"/>
              </a:rPr>
              <a:t>pylint</a:t>
            </a:r>
            <a:endParaRPr lang="en-US" b="1" dirty="0">
              <a:latin typeface="Arial" charset="0"/>
              <a:ea typeface="Arial" charset="0"/>
              <a:cs typeface="Arial" charset="0"/>
            </a:endParaRPr>
          </a:p>
          <a:p>
            <a:pPr>
              <a:spcBef>
                <a:spcPts val="1200"/>
              </a:spcBef>
            </a:pPr>
            <a:r>
              <a:rPr lang="en-US" b="1" dirty="0">
                <a:latin typeface="Arial" charset="0"/>
                <a:ea typeface="Arial" charset="0"/>
                <a:cs typeface="Arial" charset="0"/>
              </a:rPr>
              <a:t>Install tool:</a:t>
            </a:r>
          </a:p>
          <a:p>
            <a:r>
              <a:rPr lang="en-US" dirty="0">
                <a:latin typeface="Menlo" panose="020B0609030804020204" pitchFamily="49" charset="0"/>
                <a:ea typeface="Menlo" panose="020B0609030804020204" pitchFamily="49" charset="0"/>
                <a:cs typeface="Menlo" panose="020B0609030804020204" pitchFamily="49" charset="0"/>
              </a:rPr>
              <a:t>p</a:t>
            </a:r>
            <a:r>
              <a:rPr lang="en-US" sz="1800" dirty="0">
                <a:latin typeface="Menlo" panose="020B0609030804020204" pitchFamily="49" charset="0"/>
                <a:ea typeface="Menlo" panose="020B0609030804020204" pitchFamily="49" charset="0"/>
                <a:cs typeface="Menlo" panose="020B0609030804020204" pitchFamily="49" charset="0"/>
              </a:rPr>
              <a:t>ip install </a:t>
            </a:r>
            <a:r>
              <a:rPr lang="en-US" sz="1800" dirty="0" err="1">
                <a:latin typeface="Menlo" panose="020B0609030804020204" pitchFamily="49" charset="0"/>
                <a:ea typeface="Menlo" panose="020B0609030804020204" pitchFamily="49" charset="0"/>
                <a:cs typeface="Menlo" panose="020B0609030804020204" pitchFamily="49" charset="0"/>
              </a:rPr>
              <a:t>pylint</a:t>
            </a:r>
            <a:endParaRPr lang="en-US" b="1" dirty="0">
              <a:latin typeface="Arial" charset="0"/>
              <a:ea typeface="Arial" charset="0"/>
              <a:cs typeface="Arial" charset="0"/>
            </a:endParaRPr>
          </a:p>
          <a:p>
            <a:pPr>
              <a:spcBef>
                <a:spcPts val="1200"/>
              </a:spcBef>
            </a:pPr>
            <a:r>
              <a:rPr lang="en-US" sz="1800" b="1" dirty="0">
                <a:latin typeface="Arial" charset="0"/>
                <a:ea typeface="Arial" charset="0"/>
                <a:cs typeface="Arial" charset="0"/>
              </a:rPr>
              <a:t>Run tool:</a:t>
            </a:r>
          </a:p>
          <a:p>
            <a:r>
              <a:rPr lang="en-US" sz="1800" dirty="0" err="1">
                <a:latin typeface="Menlo" panose="020B0609030804020204" pitchFamily="49" charset="0"/>
                <a:ea typeface="Menlo" panose="020B0609030804020204" pitchFamily="49" charset="0"/>
                <a:cs typeface="Menlo" panose="020B0609030804020204" pitchFamily="49" charset="0"/>
              </a:rPr>
              <a:t>pylint</a:t>
            </a:r>
            <a:r>
              <a:rPr lang="en-US" sz="1800" dirty="0">
                <a:latin typeface="Menlo" panose="020B0609030804020204" pitchFamily="49" charset="0"/>
                <a:ea typeface="Menlo" panose="020B0609030804020204" pitchFamily="49" charset="0"/>
                <a:cs typeface="Menlo" panose="020B0609030804020204" pitchFamily="49" charset="0"/>
              </a:rPr>
              <a:t> </a:t>
            </a:r>
            <a:r>
              <a:rPr lang="en-US" sz="1800" dirty="0" err="1">
                <a:latin typeface="Menlo" panose="020B0609030804020204" pitchFamily="49" charset="0"/>
                <a:ea typeface="Menlo" panose="020B0609030804020204" pitchFamily="49" charset="0"/>
                <a:cs typeface="Menlo" panose="020B0609030804020204" pitchFamily="49" charset="0"/>
              </a:rPr>
              <a:t>filename.py</a:t>
            </a:r>
            <a:endParaRPr lang="en-US" sz="1800" dirty="0">
              <a:latin typeface="Menlo" panose="020B0609030804020204" pitchFamily="49" charset="0"/>
              <a:ea typeface="Menlo" panose="020B0609030804020204" pitchFamily="49" charset="0"/>
              <a:cs typeface="Menlo" panose="020B0609030804020204" pitchFamily="49" charset="0"/>
            </a:endParaRPr>
          </a:p>
        </p:txBody>
      </p:sp>
      <p:pic>
        <p:nvPicPr>
          <p:cNvPr id="10" name="Picture 9">
            <a:extLst>
              <a:ext uri="{FF2B5EF4-FFF2-40B4-BE49-F238E27FC236}">
                <a16:creationId xmlns:a16="http://schemas.microsoft.com/office/drawing/2014/main" id="{0ACD9169-E20A-304A-2CFC-4FF9D8B2684F}"/>
              </a:ext>
            </a:extLst>
          </p:cNvPr>
          <p:cNvPicPr>
            <a:picLocks noChangeAspect="1"/>
          </p:cNvPicPr>
          <p:nvPr/>
        </p:nvPicPr>
        <p:blipFill>
          <a:blip r:embed="rId3"/>
          <a:stretch>
            <a:fillRect/>
          </a:stretch>
        </p:blipFill>
        <p:spPr>
          <a:xfrm>
            <a:off x="257809" y="701487"/>
            <a:ext cx="6598479" cy="2678206"/>
          </a:xfrm>
          <a:prstGeom prst="rect">
            <a:avLst/>
          </a:prstGeom>
          <a:ln>
            <a:solidFill>
              <a:schemeClr val="tx1"/>
            </a:solidFill>
          </a:ln>
        </p:spPr>
      </p:pic>
    </p:spTree>
    <p:extLst>
      <p:ext uri="{BB962C8B-B14F-4D97-AF65-F5344CB8AC3E}">
        <p14:creationId xmlns:p14="http://schemas.microsoft.com/office/powerpoint/2010/main" val="2216851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71692" y="116712"/>
            <a:ext cx="7848623"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Example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21</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6366778" y="6269317"/>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6" name="Picture 5">
            <a:extLst>
              <a:ext uri="{FF2B5EF4-FFF2-40B4-BE49-F238E27FC236}">
                <a16:creationId xmlns:a16="http://schemas.microsoft.com/office/drawing/2014/main" id="{F12FF027-7C2F-76DB-596E-ED9EF309C1FA}"/>
              </a:ext>
            </a:extLst>
          </p:cNvPr>
          <p:cNvPicPr>
            <a:picLocks noChangeAspect="1"/>
          </p:cNvPicPr>
          <p:nvPr/>
        </p:nvPicPr>
        <p:blipFill>
          <a:blip r:embed="rId3"/>
          <a:stretch>
            <a:fillRect/>
          </a:stretch>
        </p:blipFill>
        <p:spPr>
          <a:xfrm>
            <a:off x="2171692" y="788520"/>
            <a:ext cx="7772400" cy="4137290"/>
          </a:xfrm>
          <a:prstGeom prst="rect">
            <a:avLst/>
          </a:prstGeom>
          <a:ln>
            <a:solidFill>
              <a:schemeClr val="tx1"/>
            </a:solidFill>
          </a:ln>
        </p:spPr>
      </p:pic>
      <p:pic>
        <p:nvPicPr>
          <p:cNvPr id="11" name="Picture 10">
            <a:extLst>
              <a:ext uri="{FF2B5EF4-FFF2-40B4-BE49-F238E27FC236}">
                <a16:creationId xmlns:a16="http://schemas.microsoft.com/office/drawing/2014/main" id="{275C6282-7DEF-30A2-5C74-91B5BD39B42A}"/>
              </a:ext>
            </a:extLst>
          </p:cNvPr>
          <p:cNvPicPr>
            <a:picLocks noChangeAspect="1"/>
          </p:cNvPicPr>
          <p:nvPr/>
        </p:nvPicPr>
        <p:blipFill>
          <a:blip r:embed="rId4"/>
          <a:stretch>
            <a:fillRect/>
          </a:stretch>
        </p:blipFill>
        <p:spPr>
          <a:xfrm>
            <a:off x="2171692" y="5074500"/>
            <a:ext cx="7772400" cy="1238334"/>
          </a:xfrm>
          <a:prstGeom prst="rect">
            <a:avLst/>
          </a:prstGeom>
          <a:ln>
            <a:solidFill>
              <a:schemeClr val="tx1"/>
            </a:solidFill>
          </a:ln>
        </p:spPr>
      </p:pic>
    </p:spTree>
    <p:extLst>
      <p:ext uri="{BB962C8B-B14F-4D97-AF65-F5344CB8AC3E}">
        <p14:creationId xmlns:p14="http://schemas.microsoft.com/office/powerpoint/2010/main" val="243021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A6C8E-B545-9DE7-6CF3-8F61B8683BC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63F2C2-0856-9DC6-554E-03F60C6AD780}"/>
              </a:ext>
            </a:extLst>
          </p:cNvPr>
          <p:cNvSpPr txBox="1"/>
          <p:nvPr/>
        </p:nvSpPr>
        <p:spPr>
          <a:xfrm>
            <a:off x="2171692" y="116712"/>
            <a:ext cx="7848623"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Example</a:t>
            </a:r>
          </a:p>
        </p:txBody>
      </p:sp>
      <p:sp>
        <p:nvSpPr>
          <p:cNvPr id="3" name="Slide Number Placeholder 2">
            <a:extLst>
              <a:ext uri="{FF2B5EF4-FFF2-40B4-BE49-F238E27FC236}">
                <a16:creationId xmlns:a16="http://schemas.microsoft.com/office/drawing/2014/main" id="{5948F215-5FCF-D8B8-8C84-9A8CF521DAB2}"/>
              </a:ext>
            </a:extLst>
          </p:cNvPr>
          <p:cNvSpPr>
            <a:spLocks noGrp="1"/>
          </p:cNvSpPr>
          <p:nvPr>
            <p:ph type="sldNum" sz="quarter" idx="12"/>
          </p:nvPr>
        </p:nvSpPr>
        <p:spPr/>
        <p:txBody>
          <a:bodyPr/>
          <a:lstStyle/>
          <a:p>
            <a:fld id="{98BB143A-EDCF-0D43-94AE-D4E9D51DDE58}" type="slidenum">
              <a:rPr lang="en-US" smtClean="0"/>
              <a:t>22</a:t>
            </a:fld>
            <a:endParaRPr lang="en-US"/>
          </a:p>
        </p:txBody>
      </p:sp>
      <p:sp>
        <p:nvSpPr>
          <p:cNvPr id="8" name="TextBox 7">
            <a:extLst>
              <a:ext uri="{FF2B5EF4-FFF2-40B4-BE49-F238E27FC236}">
                <a16:creationId xmlns:a16="http://schemas.microsoft.com/office/drawing/2014/main" id="{91678D55-87D0-A3AF-3BDF-2C76D77235B9}"/>
              </a:ext>
            </a:extLst>
          </p:cNvPr>
          <p:cNvSpPr txBox="1"/>
          <p:nvPr/>
        </p:nvSpPr>
        <p:spPr>
          <a:xfrm>
            <a:off x="6366778" y="6269317"/>
            <a:ext cx="3963312" cy="307777"/>
          </a:xfrm>
          <a:prstGeom prst="rect">
            <a:avLst/>
          </a:prstGeom>
          <a:noFill/>
        </p:spPr>
        <p:txBody>
          <a:bodyPr wrap="square">
            <a:spAutoFit/>
          </a:bodyPr>
          <a:lstStyle/>
          <a:p>
            <a:r>
              <a:rPr lang="en-US" sz="1400" dirty="0">
                <a:hlinkClick r:id="rId2"/>
              </a:rPr>
              <a:t>https://realpython.com/python-code-quality/</a:t>
            </a:r>
            <a:endParaRPr lang="en-US" sz="1400" dirty="0"/>
          </a:p>
        </p:txBody>
      </p:sp>
      <p:pic>
        <p:nvPicPr>
          <p:cNvPr id="6" name="Picture 5">
            <a:extLst>
              <a:ext uri="{FF2B5EF4-FFF2-40B4-BE49-F238E27FC236}">
                <a16:creationId xmlns:a16="http://schemas.microsoft.com/office/drawing/2014/main" id="{0C5C3BCB-35DB-CE3F-3B8C-B98BAE25E66B}"/>
              </a:ext>
            </a:extLst>
          </p:cNvPr>
          <p:cNvPicPr>
            <a:picLocks noChangeAspect="1"/>
          </p:cNvPicPr>
          <p:nvPr/>
        </p:nvPicPr>
        <p:blipFill>
          <a:blip r:embed="rId3">
            <a:alphaModFix amt="25000"/>
          </a:blip>
          <a:stretch>
            <a:fillRect/>
          </a:stretch>
        </p:blipFill>
        <p:spPr>
          <a:xfrm>
            <a:off x="2171692" y="788520"/>
            <a:ext cx="7772400" cy="4137290"/>
          </a:xfrm>
          <a:prstGeom prst="rect">
            <a:avLst/>
          </a:prstGeom>
          <a:ln>
            <a:solidFill>
              <a:schemeClr val="bg1">
                <a:lumMod val="65000"/>
              </a:schemeClr>
            </a:solidFill>
          </a:ln>
        </p:spPr>
      </p:pic>
      <p:pic>
        <p:nvPicPr>
          <p:cNvPr id="11" name="Picture 10">
            <a:extLst>
              <a:ext uri="{FF2B5EF4-FFF2-40B4-BE49-F238E27FC236}">
                <a16:creationId xmlns:a16="http://schemas.microsoft.com/office/drawing/2014/main" id="{45BC1D35-D5F3-0051-676A-BD5B48429624}"/>
              </a:ext>
            </a:extLst>
          </p:cNvPr>
          <p:cNvPicPr>
            <a:picLocks noChangeAspect="1"/>
          </p:cNvPicPr>
          <p:nvPr/>
        </p:nvPicPr>
        <p:blipFill>
          <a:blip r:embed="rId4">
            <a:alphaModFix amt="25000"/>
          </a:blip>
          <a:stretch>
            <a:fillRect/>
          </a:stretch>
        </p:blipFill>
        <p:spPr>
          <a:xfrm>
            <a:off x="2171692" y="5074500"/>
            <a:ext cx="7772400" cy="1238334"/>
          </a:xfrm>
          <a:prstGeom prst="rect">
            <a:avLst/>
          </a:prstGeom>
          <a:ln>
            <a:solidFill>
              <a:schemeClr val="bg1">
                <a:lumMod val="65000"/>
              </a:schemeClr>
            </a:solidFill>
          </a:ln>
        </p:spPr>
      </p:pic>
      <p:pic>
        <p:nvPicPr>
          <p:cNvPr id="2" name="Picture 1">
            <a:extLst>
              <a:ext uri="{FF2B5EF4-FFF2-40B4-BE49-F238E27FC236}">
                <a16:creationId xmlns:a16="http://schemas.microsoft.com/office/drawing/2014/main" id="{1ABF363B-7380-86FC-BBD0-46C469C2C161}"/>
              </a:ext>
            </a:extLst>
          </p:cNvPr>
          <p:cNvPicPr>
            <a:picLocks noChangeAspect="1"/>
          </p:cNvPicPr>
          <p:nvPr/>
        </p:nvPicPr>
        <p:blipFill>
          <a:blip r:embed="rId5"/>
          <a:stretch>
            <a:fillRect/>
          </a:stretch>
        </p:blipFill>
        <p:spPr>
          <a:xfrm>
            <a:off x="307325" y="1100871"/>
            <a:ext cx="11501134" cy="1888245"/>
          </a:xfrm>
          <a:prstGeom prst="rect">
            <a:avLst/>
          </a:prstGeom>
          <a:ln>
            <a:solidFill>
              <a:schemeClr val="tx1"/>
            </a:solidFill>
          </a:ln>
        </p:spPr>
      </p:pic>
      <p:pic>
        <p:nvPicPr>
          <p:cNvPr id="4" name="Picture 3">
            <a:extLst>
              <a:ext uri="{FF2B5EF4-FFF2-40B4-BE49-F238E27FC236}">
                <a16:creationId xmlns:a16="http://schemas.microsoft.com/office/drawing/2014/main" id="{7D34422C-6891-66FB-2E67-8890093BC029}"/>
              </a:ext>
            </a:extLst>
          </p:cNvPr>
          <p:cNvPicPr>
            <a:picLocks noChangeAspect="1"/>
          </p:cNvPicPr>
          <p:nvPr/>
        </p:nvPicPr>
        <p:blipFill>
          <a:blip r:embed="rId6"/>
          <a:stretch>
            <a:fillRect/>
          </a:stretch>
        </p:blipFill>
        <p:spPr>
          <a:xfrm>
            <a:off x="2759376" y="3212373"/>
            <a:ext cx="5851224" cy="2803347"/>
          </a:xfrm>
          <a:prstGeom prst="rect">
            <a:avLst/>
          </a:prstGeom>
          <a:ln>
            <a:solidFill>
              <a:schemeClr val="tx1"/>
            </a:solidFill>
          </a:ln>
        </p:spPr>
      </p:pic>
    </p:spTree>
    <p:extLst>
      <p:ext uri="{BB962C8B-B14F-4D97-AF65-F5344CB8AC3E}">
        <p14:creationId xmlns:p14="http://schemas.microsoft.com/office/powerpoint/2010/main" val="1377809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6" y="1219812"/>
            <a:ext cx="10950266" cy="273921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Arial" panose="020B0604020202020204" pitchFamily="34" charset="0"/>
                <a:ea typeface="Arial" charset="0"/>
                <a:cs typeface="Arial" panose="020B0604020202020204" pitchFamily="34" charset="0"/>
              </a:rPr>
              <a:t>Clean code is most at risk when:</a:t>
            </a:r>
            <a:endParaRPr lang="en-US" sz="2000"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There is a deadline pressure – which in academia is always</a:t>
            </a:r>
          </a:p>
          <a:p>
            <a:pPr marL="1257300" lvl="2"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 to prioritize and practice writing clean code</a:t>
            </a:r>
            <a:endParaRPr lang="en-US" sz="2000" b="0" i="0" u="none" strike="noStrike" dirty="0">
              <a:effectLst/>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Looking for perfection – nothing is perfect</a:t>
            </a:r>
          </a:p>
          <a:p>
            <a:pPr marL="1257300" lvl="2"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 to achieve a very good level of clean code</a:t>
            </a:r>
          </a:p>
          <a:p>
            <a:pPr marL="1714500" lvl="3" indent="-342900">
              <a:buFont typeface="Arial" panose="020B0604020202020204" pitchFamily="34" charset="0"/>
              <a:buChar char="•"/>
            </a:pPr>
            <a:r>
              <a:rPr lang="en-US" sz="1600" b="0" i="0" u="none" strike="noStrike" dirty="0">
                <a:effectLst/>
                <a:latin typeface="Arial" panose="020B0604020202020204" pitchFamily="34" charset="0"/>
                <a:cs typeface="Arial" panose="020B0604020202020204" pitchFamily="34" charset="0"/>
              </a:rPr>
              <a:t>If you spend 10 minutes looking for a way to improve a specific code block following clean code principles and do not find an issue to fix, then it is good enough</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There is unnecessary complexity – simplify, simplify</a:t>
            </a:r>
          </a:p>
          <a:p>
            <a:pPr marL="800100" lvl="1" indent="-342900">
              <a:buFont typeface="Arial" panose="020B0604020202020204" pitchFamily="34" charset="0"/>
              <a:buChar char="•"/>
            </a:pPr>
            <a:r>
              <a:rPr lang="en-US" sz="2000" b="0" i="0" u="none" strike="noStrike" dirty="0">
                <a:effectLst/>
                <a:latin typeface="Arial" panose="020B0604020202020204" pitchFamily="34" charset="0"/>
                <a:cs typeface="Arial" panose="020B0604020202020204" pitchFamily="34" charset="0"/>
              </a:rPr>
              <a:t>The solution is too general – be specific</a:t>
            </a:r>
            <a:endParaRPr lang="en-US" sz="1600" b="0" i="0" u="none" strike="noStrike" dirty="0">
              <a:effectLst/>
              <a:latin typeface="Arial" panose="020B0604020202020204" pitchFamily="34" charset="0"/>
              <a:cs typeface="Arial" panose="020B0604020202020204" pitchFamily="34" charset="0"/>
            </a:endParaRPr>
          </a:p>
        </p:txBody>
      </p:sp>
      <p:sp>
        <p:nvSpPr>
          <p:cNvPr id="7" name="TextBox 6"/>
          <p:cNvSpPr txBox="1"/>
          <p:nvPr/>
        </p:nvSpPr>
        <p:spPr>
          <a:xfrm>
            <a:off x="1233141" y="146864"/>
            <a:ext cx="9725740" cy="646331"/>
          </a:xfrm>
          <a:prstGeom prst="rect">
            <a:avLst/>
          </a:prstGeom>
          <a:noFill/>
        </p:spPr>
        <p:txBody>
          <a:bodyPr wrap="none" rtlCol="0">
            <a:spAutoFit/>
          </a:bodyPr>
          <a:lstStyle/>
          <a:p>
            <a:pPr algn="ctr"/>
            <a:r>
              <a:rPr lang="en-US" sz="3600" b="1" u="sng" dirty="0">
                <a:latin typeface="Arial" charset="0"/>
                <a:ea typeface="Arial" charset="0"/>
                <a:cs typeface="Arial" charset="0"/>
              </a:rPr>
              <a:t>Pitfalls to avoid in order to write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23</a:t>
            </a:fld>
            <a:endParaRPr lang="en-US"/>
          </a:p>
        </p:txBody>
      </p:sp>
      <p:sp>
        <p:nvSpPr>
          <p:cNvPr id="4" name="TextBox 3">
            <a:extLst>
              <a:ext uri="{FF2B5EF4-FFF2-40B4-BE49-F238E27FC236}">
                <a16:creationId xmlns:a16="http://schemas.microsoft.com/office/drawing/2014/main" id="{2BAE84BA-A1E3-6CE3-08C6-8849A5C8D753}"/>
              </a:ext>
            </a:extLst>
          </p:cNvPr>
          <p:cNvSpPr txBox="1"/>
          <p:nvPr/>
        </p:nvSpPr>
        <p:spPr>
          <a:xfrm>
            <a:off x="526626" y="6286012"/>
            <a:ext cx="6589114" cy="338554"/>
          </a:xfrm>
          <a:prstGeom prst="rect">
            <a:avLst/>
          </a:prstGeom>
          <a:noFill/>
        </p:spPr>
        <p:txBody>
          <a:bodyPr wrap="square">
            <a:spAutoFit/>
          </a:bodyPr>
          <a:lstStyle/>
          <a:p>
            <a:r>
              <a:rPr lang="en-US" sz="1600" dirty="0">
                <a:hlinkClick r:id="rId2"/>
              </a:rPr>
              <a:t>https://crocoblock.com/blog/writing-clean-code-tips/</a:t>
            </a:r>
            <a:endParaRPr lang="en-US" sz="1600" dirty="0"/>
          </a:p>
        </p:txBody>
      </p:sp>
      <p:sp>
        <p:nvSpPr>
          <p:cNvPr id="8" name="TextBox 7">
            <a:extLst>
              <a:ext uri="{FF2B5EF4-FFF2-40B4-BE49-F238E27FC236}">
                <a16:creationId xmlns:a16="http://schemas.microsoft.com/office/drawing/2014/main" id="{E0DA112B-44A1-24E1-1FC1-C05EF267D8E0}"/>
              </a:ext>
            </a:extLst>
          </p:cNvPr>
          <p:cNvSpPr txBox="1"/>
          <p:nvPr/>
        </p:nvSpPr>
        <p:spPr>
          <a:xfrm>
            <a:off x="526626" y="5799965"/>
            <a:ext cx="6096000" cy="369332"/>
          </a:xfrm>
          <a:prstGeom prst="rect">
            <a:avLst/>
          </a:prstGeom>
          <a:noFill/>
        </p:spPr>
        <p:txBody>
          <a:bodyPr wrap="square">
            <a:spAutoFit/>
          </a:bodyPr>
          <a:lstStyle/>
          <a:p>
            <a:r>
              <a:rPr lang="en-US" sz="1800" b="0" i="0" u="none" strike="noStrike" dirty="0">
                <a:effectLst/>
                <a:latin typeface="Arial" panose="020B0604020202020204" pitchFamily="34" charset="0"/>
                <a:cs typeface="Arial" panose="020B0604020202020204" pitchFamily="34" charset="0"/>
              </a:rPr>
              <a:t>Examples of mistakes and how to fix them:</a:t>
            </a:r>
            <a:endParaRPr lang="en-US" dirty="0"/>
          </a:p>
        </p:txBody>
      </p:sp>
    </p:spTree>
    <p:extLst>
      <p:ext uri="{BB962C8B-B14F-4D97-AF65-F5344CB8AC3E}">
        <p14:creationId xmlns:p14="http://schemas.microsoft.com/office/powerpoint/2010/main" val="1443255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24</a:t>
            </a:fld>
            <a:endParaRPr lang="en-US"/>
          </a:p>
        </p:txBody>
      </p:sp>
      <p:sp>
        <p:nvSpPr>
          <p:cNvPr id="8" name="TextBox 7">
            <a:extLst>
              <a:ext uri="{FF2B5EF4-FFF2-40B4-BE49-F238E27FC236}">
                <a16:creationId xmlns:a16="http://schemas.microsoft.com/office/drawing/2014/main" id="{ECB06B3F-B19C-84BF-C4FE-780ACDDC6B25}"/>
              </a:ext>
            </a:extLst>
          </p:cNvPr>
          <p:cNvSpPr txBox="1"/>
          <p:nvPr/>
        </p:nvSpPr>
        <p:spPr>
          <a:xfrm>
            <a:off x="5650523" y="6269317"/>
            <a:ext cx="4679567" cy="307777"/>
          </a:xfrm>
          <a:prstGeom prst="rect">
            <a:avLst/>
          </a:prstGeom>
          <a:noFill/>
        </p:spPr>
        <p:txBody>
          <a:bodyPr wrap="square">
            <a:spAutoFit/>
          </a:bodyPr>
          <a:lstStyle/>
          <a:p>
            <a:r>
              <a:rPr lang="en-US" sz="1400" dirty="0">
                <a:hlinkClick r:id="rId2"/>
              </a:rPr>
              <a:t>https://www.it-cisq.org/cisq-files/pdf/CPSQ-2020-report.pdf</a:t>
            </a:r>
            <a:endParaRPr lang="en-US" sz="1400" dirty="0"/>
          </a:p>
        </p:txBody>
      </p:sp>
      <p:pic>
        <p:nvPicPr>
          <p:cNvPr id="5" name="Picture 4">
            <a:extLst>
              <a:ext uri="{FF2B5EF4-FFF2-40B4-BE49-F238E27FC236}">
                <a16:creationId xmlns:a16="http://schemas.microsoft.com/office/drawing/2014/main" id="{A4562E42-8107-13F1-0352-83E29FC76973}"/>
              </a:ext>
            </a:extLst>
          </p:cNvPr>
          <p:cNvPicPr>
            <a:picLocks noChangeAspect="1"/>
          </p:cNvPicPr>
          <p:nvPr/>
        </p:nvPicPr>
        <p:blipFill>
          <a:blip r:embed="rId3"/>
          <a:stretch>
            <a:fillRect/>
          </a:stretch>
        </p:blipFill>
        <p:spPr>
          <a:xfrm>
            <a:off x="1660712" y="345056"/>
            <a:ext cx="8870576" cy="5779880"/>
          </a:xfrm>
          <a:prstGeom prst="rect">
            <a:avLst/>
          </a:prstGeom>
          <a:ln>
            <a:solidFill>
              <a:schemeClr val="tx1"/>
            </a:solidFill>
          </a:ln>
        </p:spPr>
      </p:pic>
    </p:spTree>
    <p:extLst>
      <p:ext uri="{BB962C8B-B14F-4D97-AF65-F5344CB8AC3E}">
        <p14:creationId xmlns:p14="http://schemas.microsoft.com/office/powerpoint/2010/main" val="2694590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85127" y="2488376"/>
            <a:ext cx="8021748" cy="707886"/>
          </a:xfrm>
          <a:prstGeom prst="rect">
            <a:avLst/>
          </a:prstGeom>
          <a:noFill/>
        </p:spPr>
        <p:txBody>
          <a:bodyPr wrap="none" rtlCol="0">
            <a:spAutoFit/>
          </a:bodyPr>
          <a:lstStyle/>
          <a:p>
            <a:pPr algn="ctr"/>
            <a:r>
              <a:rPr lang="en-US" sz="4000" b="1" u="sng" dirty="0">
                <a:latin typeface="Arial" charset="0"/>
                <a:ea typeface="Arial" charset="0"/>
                <a:cs typeface="Arial" charset="0"/>
              </a:rPr>
              <a:t>How does this work in practice?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25</a:t>
            </a:fld>
            <a:endParaRPr lang="en-US"/>
          </a:p>
        </p:txBody>
      </p:sp>
    </p:spTree>
    <p:extLst>
      <p:ext uri="{BB962C8B-B14F-4D97-AF65-F5344CB8AC3E}">
        <p14:creationId xmlns:p14="http://schemas.microsoft.com/office/powerpoint/2010/main" val="1957188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3" y="1498023"/>
            <a:ext cx="2419573" cy="2769989"/>
          </a:xfrm>
          <a:prstGeom prst="rect">
            <a:avLst/>
          </a:prstGeom>
          <a:noFill/>
        </p:spPr>
        <p:txBody>
          <a:bodyPr wrap="none" rtlCol="0">
            <a:spAutoFit/>
          </a:bodyPr>
          <a:lstStyle/>
          <a:p>
            <a:pPr algn="l"/>
            <a:r>
              <a:rPr lang="en-US" sz="5400" b="1" i="0" u="none" strike="noStrike" dirty="0">
                <a:solidFill>
                  <a:srgbClr val="24292F"/>
                </a:solidFill>
                <a:effectLst/>
                <a:latin typeface="-apple-system"/>
              </a:rPr>
              <a:t>PETAL </a:t>
            </a:r>
          </a:p>
          <a:p>
            <a:pPr algn="l"/>
            <a:r>
              <a:rPr lang="en-US" sz="4000" b="1" i="0" u="none" strike="noStrike" dirty="0">
                <a:solidFill>
                  <a:srgbClr val="24292F"/>
                </a:solidFill>
                <a:effectLst/>
                <a:latin typeface="-apple-system"/>
              </a:rPr>
              <a:t>(</a:t>
            </a:r>
            <a:r>
              <a:rPr lang="en-US" sz="4000" b="1" i="0" u="none" strike="noStrike" dirty="0" err="1">
                <a:solidFill>
                  <a:srgbClr val="24292F"/>
                </a:solidFill>
                <a:effectLst/>
                <a:latin typeface="-apple-system"/>
              </a:rPr>
              <a:t>ParallEl</a:t>
            </a:r>
            <a:r>
              <a:rPr lang="en-US" sz="4000" b="1" i="0" u="none" strike="noStrike" dirty="0">
                <a:solidFill>
                  <a:srgbClr val="24292F"/>
                </a:solidFill>
                <a:effectLst/>
                <a:latin typeface="-apple-system"/>
              </a:rPr>
              <a:t> </a:t>
            </a:r>
          </a:p>
          <a:p>
            <a:pPr algn="l"/>
            <a:r>
              <a:rPr lang="en-US" sz="4000" b="1" i="0" u="none" strike="noStrike" dirty="0" err="1">
                <a:solidFill>
                  <a:srgbClr val="24292F"/>
                </a:solidFill>
                <a:effectLst/>
                <a:latin typeface="-apple-system"/>
              </a:rPr>
              <a:t>paThways</a:t>
            </a:r>
            <a:r>
              <a:rPr lang="en-US" sz="4000" b="1" i="0" u="none" strike="noStrike" dirty="0">
                <a:solidFill>
                  <a:srgbClr val="24292F"/>
                </a:solidFill>
                <a:effectLst/>
                <a:latin typeface="-apple-system"/>
              </a:rPr>
              <a:t> </a:t>
            </a:r>
          </a:p>
          <a:p>
            <a:pPr algn="l"/>
            <a:r>
              <a:rPr lang="en-US" sz="4000" b="1" i="0" u="none" strike="noStrike" dirty="0" err="1">
                <a:solidFill>
                  <a:srgbClr val="24292F"/>
                </a:solidFill>
                <a:effectLst/>
                <a:latin typeface="-apple-system"/>
              </a:rPr>
              <a:t>AnaLyzer</a:t>
            </a:r>
            <a:r>
              <a:rPr lang="en-US" sz="4000" b="1" i="0" u="none" strike="noStrike" dirty="0">
                <a:solidFill>
                  <a:srgbClr val="24292F"/>
                </a:solidFill>
                <a:effectLst/>
                <a:latin typeface="-apple-system"/>
              </a:rPr>
              <a: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26</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460531" y="5521146"/>
            <a:ext cx="2167559" cy="923330"/>
          </a:xfrm>
          <a:prstGeom prst="rect">
            <a:avLst/>
          </a:prstGeom>
          <a:noFill/>
        </p:spPr>
        <p:txBody>
          <a:bodyPr wrap="square">
            <a:spAutoFit/>
          </a:bodyPr>
          <a:lstStyle/>
          <a:p>
            <a:pPr algn="just"/>
            <a:r>
              <a:rPr lang="en-US" sz="1800" dirty="0">
                <a:solidFill>
                  <a:srgbClr val="000000"/>
                </a:solidFill>
                <a:latin typeface="Arial" panose="020B0604020202020204" pitchFamily="34" charset="0"/>
                <a:cs typeface="Arial" panose="020B0604020202020204" pitchFamily="34" charset="0"/>
                <a:hlinkClick r:id="rId2"/>
              </a:rPr>
              <a:t>https://github.com/Pex2892/PETAL</a:t>
            </a:r>
            <a:endParaRPr lang="en-US" sz="1800" dirty="0">
              <a:solidFill>
                <a:srgbClr val="000000"/>
              </a:solidFill>
              <a:latin typeface="Arial" panose="020B0604020202020204" pitchFamily="34" charset="0"/>
              <a:cs typeface="Arial" panose="020B0604020202020204" pitchFamily="34" charset="0"/>
            </a:endParaRPr>
          </a:p>
          <a:p>
            <a:pPr algn="just"/>
            <a:endParaRPr lang="en-US" sz="1800" dirty="0">
              <a:solidFill>
                <a:srgbClr val="0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2FA00F9-D3A2-5D7B-A5BE-2F42F36A9D0E}"/>
              </a:ext>
            </a:extLst>
          </p:cNvPr>
          <p:cNvPicPr>
            <a:picLocks noChangeAspect="1"/>
          </p:cNvPicPr>
          <p:nvPr/>
        </p:nvPicPr>
        <p:blipFill>
          <a:blip r:embed="rId3"/>
          <a:stretch>
            <a:fillRect/>
          </a:stretch>
        </p:blipFill>
        <p:spPr>
          <a:xfrm>
            <a:off x="3243239" y="893946"/>
            <a:ext cx="7134785" cy="5827529"/>
          </a:xfrm>
          <a:prstGeom prst="rect">
            <a:avLst/>
          </a:prstGeom>
          <a:ln>
            <a:solidFill>
              <a:schemeClr val="tx1"/>
            </a:solidFill>
          </a:ln>
        </p:spPr>
      </p:pic>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spTree>
    <p:extLst>
      <p:ext uri="{BB962C8B-B14F-4D97-AF65-F5344CB8AC3E}">
        <p14:creationId xmlns:p14="http://schemas.microsoft.com/office/powerpoint/2010/main" val="398640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3" y="877700"/>
            <a:ext cx="2419573" cy="2769989"/>
          </a:xfrm>
          <a:prstGeom prst="rect">
            <a:avLst/>
          </a:prstGeom>
          <a:noFill/>
        </p:spPr>
        <p:txBody>
          <a:bodyPr wrap="none" rtlCol="0">
            <a:spAutoFit/>
          </a:bodyPr>
          <a:lstStyle/>
          <a:p>
            <a:pPr algn="l"/>
            <a:r>
              <a:rPr lang="en-US" sz="5400" b="1" i="0" u="none" strike="noStrike" dirty="0">
                <a:solidFill>
                  <a:srgbClr val="24292F"/>
                </a:solidFill>
                <a:effectLst/>
                <a:latin typeface="-apple-system"/>
              </a:rPr>
              <a:t>PETAL </a:t>
            </a:r>
          </a:p>
          <a:p>
            <a:pPr algn="l"/>
            <a:r>
              <a:rPr lang="en-US" sz="4000" b="1" i="0" u="none" strike="noStrike" dirty="0">
                <a:solidFill>
                  <a:srgbClr val="24292F"/>
                </a:solidFill>
                <a:effectLst/>
                <a:latin typeface="-apple-system"/>
              </a:rPr>
              <a:t>(</a:t>
            </a:r>
            <a:r>
              <a:rPr lang="en-US" sz="4000" b="1" i="0" u="none" strike="noStrike" dirty="0" err="1">
                <a:solidFill>
                  <a:srgbClr val="24292F"/>
                </a:solidFill>
                <a:effectLst/>
                <a:latin typeface="-apple-system"/>
              </a:rPr>
              <a:t>ParallEl</a:t>
            </a:r>
            <a:r>
              <a:rPr lang="en-US" sz="4000" b="1" i="0" u="none" strike="noStrike" dirty="0">
                <a:solidFill>
                  <a:srgbClr val="24292F"/>
                </a:solidFill>
                <a:effectLst/>
                <a:latin typeface="-apple-system"/>
              </a:rPr>
              <a:t> </a:t>
            </a:r>
          </a:p>
          <a:p>
            <a:pPr algn="l"/>
            <a:r>
              <a:rPr lang="en-US" sz="4000" b="1" i="0" u="none" strike="noStrike" dirty="0" err="1">
                <a:solidFill>
                  <a:srgbClr val="24292F"/>
                </a:solidFill>
                <a:effectLst/>
                <a:latin typeface="-apple-system"/>
              </a:rPr>
              <a:t>paThways</a:t>
            </a:r>
            <a:r>
              <a:rPr lang="en-US" sz="4000" b="1" i="0" u="none" strike="noStrike" dirty="0">
                <a:solidFill>
                  <a:srgbClr val="24292F"/>
                </a:solidFill>
                <a:effectLst/>
                <a:latin typeface="-apple-system"/>
              </a:rPr>
              <a:t> </a:t>
            </a:r>
          </a:p>
          <a:p>
            <a:pPr algn="l"/>
            <a:r>
              <a:rPr lang="en-US" sz="4000" b="1" i="0" u="none" strike="noStrike" dirty="0" err="1">
                <a:solidFill>
                  <a:srgbClr val="24292F"/>
                </a:solidFill>
                <a:effectLst/>
                <a:latin typeface="-apple-system"/>
              </a:rPr>
              <a:t>AnaLyzer</a:t>
            </a:r>
            <a:r>
              <a:rPr lang="en-US" sz="4000" b="1" i="0" u="none" strike="noStrike" dirty="0">
                <a:solidFill>
                  <a:srgbClr val="24292F"/>
                </a:solidFill>
                <a:effectLst/>
                <a:latin typeface="-apple-system"/>
              </a:rPr>
              <a: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27</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34523" y="4268012"/>
            <a:ext cx="2167559" cy="923330"/>
          </a:xfrm>
          <a:prstGeom prst="rect">
            <a:avLst/>
          </a:prstGeom>
          <a:noFill/>
        </p:spPr>
        <p:txBody>
          <a:bodyPr wrap="square">
            <a:spAutoFit/>
          </a:bodyPr>
          <a:lstStyle/>
          <a:p>
            <a:pPr algn="just"/>
            <a:r>
              <a:rPr lang="en-US" sz="1800" dirty="0">
                <a:solidFill>
                  <a:srgbClr val="000000"/>
                </a:solidFill>
                <a:latin typeface="Arial" panose="020B0604020202020204" pitchFamily="34" charset="0"/>
                <a:cs typeface="Arial" panose="020B0604020202020204" pitchFamily="34" charset="0"/>
                <a:hlinkClick r:id="rId2"/>
              </a:rPr>
              <a:t>https://github.com/Pex2892/PETAL</a:t>
            </a:r>
            <a:endParaRPr lang="en-US" sz="1800" dirty="0">
              <a:solidFill>
                <a:srgbClr val="000000"/>
              </a:solidFill>
              <a:latin typeface="Arial" panose="020B0604020202020204" pitchFamily="34" charset="0"/>
              <a:cs typeface="Arial" panose="020B0604020202020204" pitchFamily="34" charset="0"/>
            </a:endParaRPr>
          </a:p>
          <a:p>
            <a:pPr algn="just"/>
            <a:endParaRPr lang="en-US" sz="18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4" name="Picture 3">
            <a:extLst>
              <a:ext uri="{FF2B5EF4-FFF2-40B4-BE49-F238E27FC236}">
                <a16:creationId xmlns:a16="http://schemas.microsoft.com/office/drawing/2014/main" id="{17D2ADE9-7F5E-0B84-6151-3255110FD88F}"/>
              </a:ext>
            </a:extLst>
          </p:cNvPr>
          <p:cNvPicPr>
            <a:picLocks noChangeAspect="1"/>
          </p:cNvPicPr>
          <p:nvPr/>
        </p:nvPicPr>
        <p:blipFill>
          <a:blip r:embed="rId3"/>
          <a:stretch>
            <a:fillRect/>
          </a:stretch>
        </p:blipFill>
        <p:spPr>
          <a:xfrm>
            <a:off x="3420034" y="877700"/>
            <a:ext cx="6924729" cy="5661212"/>
          </a:xfrm>
          <a:prstGeom prst="rect">
            <a:avLst/>
          </a:prstGeom>
          <a:ln>
            <a:solidFill>
              <a:schemeClr val="tx1"/>
            </a:solidFill>
          </a:ln>
        </p:spPr>
      </p:pic>
      <p:sp>
        <p:nvSpPr>
          <p:cNvPr id="9" name="TextBox 8">
            <a:extLst>
              <a:ext uri="{FF2B5EF4-FFF2-40B4-BE49-F238E27FC236}">
                <a16:creationId xmlns:a16="http://schemas.microsoft.com/office/drawing/2014/main" id="{4015CA57-4E1F-4374-8841-6F140BBF174B}"/>
              </a:ext>
            </a:extLst>
          </p:cNvPr>
          <p:cNvSpPr txBox="1"/>
          <p:nvPr/>
        </p:nvSpPr>
        <p:spPr>
          <a:xfrm>
            <a:off x="334523" y="5191342"/>
            <a:ext cx="2706220" cy="923330"/>
          </a:xfrm>
          <a:prstGeom prst="rect">
            <a:avLst/>
          </a:prstGeom>
          <a:noFill/>
        </p:spPr>
        <p:txBody>
          <a:bodyPr wrap="square">
            <a:spAutoFit/>
          </a:bodyPr>
          <a:lstStyle/>
          <a:p>
            <a:r>
              <a:rPr lang="en-US" dirty="0">
                <a:hlinkClick r:id="rId4"/>
              </a:rPr>
              <a:t>https://github.com/Pex2892/PETAL/blob/master/analysis.py</a:t>
            </a:r>
            <a:endParaRPr lang="en-US" dirty="0"/>
          </a:p>
        </p:txBody>
      </p:sp>
      <p:sp>
        <p:nvSpPr>
          <p:cNvPr id="11" name="TextBox 10">
            <a:extLst>
              <a:ext uri="{FF2B5EF4-FFF2-40B4-BE49-F238E27FC236}">
                <a16:creationId xmlns:a16="http://schemas.microsoft.com/office/drawing/2014/main" id="{BF34FAB1-DC76-B99E-7DC2-6A8C33ED668F}"/>
              </a:ext>
            </a:extLst>
          </p:cNvPr>
          <p:cNvSpPr txBox="1"/>
          <p:nvPr/>
        </p:nvSpPr>
        <p:spPr>
          <a:xfrm>
            <a:off x="9439260" y="1267616"/>
            <a:ext cx="2357665" cy="2308324"/>
          </a:xfrm>
          <a:prstGeom prst="rect">
            <a:avLst/>
          </a:prstGeom>
          <a:solidFill>
            <a:schemeClr val="bg1"/>
          </a:solidFill>
          <a:ln>
            <a:solidFill>
              <a:schemeClr val="tx1"/>
            </a:solidFill>
          </a:ln>
        </p:spPr>
        <p:txBody>
          <a:bodyPr wrap="square">
            <a:spAutoFit/>
          </a:bodyPr>
          <a:lstStyle/>
          <a:p>
            <a:r>
              <a:rPr lang="en-US" b="1" dirty="0">
                <a:latin typeface="Arial" charset="0"/>
                <a:ea typeface="Arial" charset="0"/>
                <a:cs typeface="Arial" charset="0"/>
              </a:rPr>
              <a:t>C</a:t>
            </a:r>
            <a:r>
              <a:rPr lang="en-US" sz="1800" b="1" dirty="0">
                <a:latin typeface="Arial" charset="0"/>
                <a:ea typeface="Arial" charset="0"/>
                <a:cs typeface="Arial" charset="0"/>
              </a:rPr>
              <a:t>ode with issues</a:t>
            </a:r>
          </a:p>
          <a:p>
            <a:endParaRPr lang="en-US" b="1" dirty="0">
              <a:latin typeface="Arial" charset="0"/>
              <a:ea typeface="Arial" charset="0"/>
              <a:cs typeface="Arial" charset="0"/>
            </a:endParaRPr>
          </a:p>
          <a:p>
            <a:r>
              <a:rPr lang="en-US" sz="1800" b="1" dirty="0">
                <a:latin typeface="Arial" charset="0"/>
                <a:ea typeface="Arial" charset="0"/>
                <a:cs typeface="Arial" charset="0"/>
              </a:rPr>
              <a:t>Long function</a:t>
            </a:r>
          </a:p>
          <a:p>
            <a:r>
              <a:rPr lang="en-US" b="1" dirty="0">
                <a:latin typeface="Arial" charset="0"/>
                <a:ea typeface="Arial" charset="0"/>
                <a:cs typeface="Arial" charset="0"/>
              </a:rPr>
              <a:t>Complex function</a:t>
            </a:r>
          </a:p>
          <a:p>
            <a:r>
              <a:rPr lang="en-US" sz="1800" b="1" dirty="0">
                <a:latin typeface="Arial" charset="0"/>
                <a:ea typeface="Arial" charset="0"/>
                <a:cs typeface="Arial" charset="0"/>
              </a:rPr>
              <a:t>Commented code</a:t>
            </a:r>
          </a:p>
          <a:p>
            <a:r>
              <a:rPr lang="en-US" sz="1800" b="1" dirty="0">
                <a:latin typeface="Arial" charset="0"/>
                <a:ea typeface="Arial" charset="0"/>
                <a:cs typeface="Arial" charset="0"/>
              </a:rPr>
              <a:t>Side effects</a:t>
            </a:r>
          </a:p>
          <a:p>
            <a:r>
              <a:rPr lang="en-US" b="1" dirty="0">
                <a:latin typeface="Arial" charset="0"/>
                <a:ea typeface="Arial" charset="0"/>
                <a:cs typeface="Arial" charset="0"/>
              </a:rPr>
              <a:t>Untestable code</a:t>
            </a:r>
            <a:endParaRPr lang="en-US" sz="1800" b="1"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2264926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28</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665413" y="5765090"/>
            <a:ext cx="4945187" cy="646331"/>
          </a:xfrm>
          <a:prstGeom prst="rect">
            <a:avLst/>
          </a:prstGeom>
          <a:noFill/>
        </p:spPr>
        <p:txBody>
          <a:bodyPr wrap="square">
            <a:spAutoFit/>
          </a:bodyPr>
          <a:lstStyle/>
          <a:p>
            <a:pPr algn="just"/>
            <a:r>
              <a:rPr lang="en-US" sz="1800" dirty="0">
                <a:solidFill>
                  <a:srgbClr val="000000"/>
                </a:solidFill>
                <a:latin typeface="Arial" panose="020B0604020202020204" pitchFamily="34" charset="0"/>
                <a:cs typeface="Arial" panose="020B0604020202020204" pitchFamily="34" charset="0"/>
                <a:hlinkClick r:id="rId2"/>
              </a:rPr>
              <a:t>https://gatk.broadinstitute.org/hc/en-us</a:t>
            </a:r>
            <a:endParaRPr lang="en-US" sz="1800" dirty="0">
              <a:solidFill>
                <a:srgbClr val="000000"/>
              </a:solidFill>
              <a:latin typeface="Arial" panose="020B0604020202020204" pitchFamily="34" charset="0"/>
              <a:cs typeface="Arial" panose="020B0604020202020204" pitchFamily="34" charset="0"/>
            </a:endParaRPr>
          </a:p>
          <a:p>
            <a:pPr algn="just"/>
            <a:r>
              <a:rPr lang="en-US" sz="1800" dirty="0">
                <a:solidFill>
                  <a:srgbClr val="000000"/>
                </a:solidFill>
                <a:latin typeface="Arial" panose="020B0604020202020204" pitchFamily="34" charset="0"/>
                <a:cs typeface="Arial" panose="020B0604020202020204" pitchFamily="34" charset="0"/>
                <a:hlinkClick r:id="rId3"/>
              </a:rPr>
              <a:t>https://github.com/broadinstitute/gatk</a:t>
            </a:r>
            <a:endParaRPr lang="en-US"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5" name="Picture 4">
            <a:extLst>
              <a:ext uri="{FF2B5EF4-FFF2-40B4-BE49-F238E27FC236}">
                <a16:creationId xmlns:a16="http://schemas.microsoft.com/office/drawing/2014/main" id="{60F640F2-0D34-F8C4-3A7B-02A92B2171DF}"/>
              </a:ext>
            </a:extLst>
          </p:cNvPr>
          <p:cNvPicPr>
            <a:picLocks noChangeAspect="1"/>
          </p:cNvPicPr>
          <p:nvPr/>
        </p:nvPicPr>
        <p:blipFill>
          <a:blip r:embed="rId4"/>
          <a:stretch>
            <a:fillRect/>
          </a:stretch>
        </p:blipFill>
        <p:spPr>
          <a:xfrm>
            <a:off x="1221131" y="1092910"/>
            <a:ext cx="9482727" cy="4223747"/>
          </a:xfrm>
          <a:prstGeom prst="rect">
            <a:avLst/>
          </a:prstGeom>
        </p:spPr>
      </p:pic>
    </p:spTree>
    <p:extLst>
      <p:ext uri="{BB962C8B-B14F-4D97-AF65-F5344CB8AC3E}">
        <p14:creationId xmlns:p14="http://schemas.microsoft.com/office/powerpoint/2010/main" val="183699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2" y="825670"/>
            <a:ext cx="2271776" cy="2769989"/>
          </a:xfrm>
          <a:prstGeom prst="rect">
            <a:avLst/>
          </a:prstGeom>
          <a:noFill/>
        </p:spPr>
        <p:txBody>
          <a:bodyPr wrap="none" rtlCol="0">
            <a:spAutoFit/>
          </a:bodyPr>
          <a:lstStyle/>
          <a:p>
            <a:pPr algn="l"/>
            <a:r>
              <a:rPr lang="en-US" sz="5400" b="1" i="0" u="none" strike="noStrike" dirty="0" err="1">
                <a:solidFill>
                  <a:srgbClr val="24292F"/>
                </a:solidFill>
                <a:effectLst/>
                <a:latin typeface="-apple-system"/>
              </a:rPr>
              <a:t>gatk</a:t>
            </a:r>
            <a:r>
              <a:rPr lang="en-US" sz="5400" b="1" i="0" u="none" strike="noStrike" dirty="0">
                <a:solidFill>
                  <a:srgbClr val="24292F"/>
                </a:solidFill>
                <a:effectLst/>
                <a:latin typeface="-apple-system"/>
              </a:rPr>
              <a:t> </a:t>
            </a:r>
          </a:p>
          <a:p>
            <a:pPr algn="l"/>
            <a:r>
              <a:rPr lang="en-US" sz="4000" b="1" i="0" u="none" strike="noStrike" dirty="0">
                <a:solidFill>
                  <a:srgbClr val="24292F"/>
                </a:solidFill>
                <a:effectLst/>
                <a:latin typeface="-apple-system"/>
              </a:rPr>
              <a:t>(Genome </a:t>
            </a:r>
          </a:p>
          <a:p>
            <a:pPr algn="l"/>
            <a:r>
              <a:rPr lang="en-US" sz="4000" b="1" i="0" u="none" strike="noStrike" dirty="0">
                <a:solidFill>
                  <a:srgbClr val="24292F"/>
                </a:solidFill>
                <a:effectLst/>
                <a:latin typeface="-apple-system"/>
              </a:rPr>
              <a:t>analysis </a:t>
            </a:r>
          </a:p>
          <a:p>
            <a:pPr algn="l"/>
            <a:r>
              <a:rPr lang="en-US" sz="4000" b="1" i="0" u="none" strike="noStrike" dirty="0">
                <a:solidFill>
                  <a:srgbClr val="24292F"/>
                </a:solidFill>
                <a:effectLst/>
                <a:latin typeface="-apple-system"/>
              </a:rPr>
              <a:t>toolkit)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29</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34522" y="4047317"/>
            <a:ext cx="2743200" cy="2062103"/>
          </a:xfrm>
          <a:prstGeom prst="rect">
            <a:avLst/>
          </a:prstGeom>
          <a:noFill/>
        </p:spPr>
        <p:txBody>
          <a:bodyPr wrap="square">
            <a:spAutoFit/>
          </a:bodyPr>
          <a:lstStyle/>
          <a:p>
            <a:pPr algn="just"/>
            <a:r>
              <a:rPr lang="en-US" sz="1600" dirty="0">
                <a:solidFill>
                  <a:srgbClr val="000000"/>
                </a:solidFill>
                <a:latin typeface="Arial" panose="020B0604020202020204" pitchFamily="34" charset="0"/>
                <a:cs typeface="Arial" panose="020B0604020202020204" pitchFamily="34" charset="0"/>
                <a:hlinkClick r:id="rId2"/>
              </a:rPr>
              <a:t>https://github.com/broadinstitute/gatk</a:t>
            </a:r>
            <a:endParaRPr lang="en-US" sz="1600" dirty="0">
              <a:solidFill>
                <a:srgbClr val="000000"/>
              </a:solidFill>
              <a:latin typeface="Arial" panose="020B0604020202020204" pitchFamily="34" charset="0"/>
              <a:cs typeface="Arial" panose="020B0604020202020204" pitchFamily="34" charset="0"/>
            </a:endParaRPr>
          </a:p>
          <a:p>
            <a:pPr algn="just"/>
            <a:endParaRPr lang="en-US" sz="1600" dirty="0">
              <a:solidFill>
                <a:srgbClr val="000000"/>
              </a:solidFill>
              <a:latin typeface="Arial" panose="020B0604020202020204" pitchFamily="34" charset="0"/>
              <a:cs typeface="Arial" panose="020B0604020202020204" pitchFamily="34" charset="0"/>
            </a:endParaRPr>
          </a:p>
          <a:p>
            <a:pPr algn="just"/>
            <a:r>
              <a:rPr lang="en-US" sz="1600" dirty="0">
                <a:solidFill>
                  <a:srgbClr val="000000"/>
                </a:solidFill>
                <a:latin typeface="Arial" panose="020B0604020202020204" pitchFamily="34" charset="0"/>
                <a:cs typeface="Arial" panose="020B0604020202020204" pitchFamily="34" charset="0"/>
                <a:hlinkClick r:id="rId3"/>
              </a:rPr>
              <a:t>https://github.com/broadinstitute/gatk/blob/master/src/main/python/org/broadinstitute/hellbender/vqsr_cnn/vqsr_cnn/plots.py</a:t>
            </a:r>
            <a:endParaRPr lang="en-US" sz="16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5" name="Picture 4">
            <a:extLst>
              <a:ext uri="{FF2B5EF4-FFF2-40B4-BE49-F238E27FC236}">
                <a16:creationId xmlns:a16="http://schemas.microsoft.com/office/drawing/2014/main" id="{B598AF48-E8CA-2CC6-2F98-879C8E9841C6}"/>
              </a:ext>
            </a:extLst>
          </p:cNvPr>
          <p:cNvPicPr>
            <a:picLocks noChangeAspect="1"/>
          </p:cNvPicPr>
          <p:nvPr/>
        </p:nvPicPr>
        <p:blipFill>
          <a:blip r:embed="rId4"/>
          <a:stretch>
            <a:fillRect/>
          </a:stretch>
        </p:blipFill>
        <p:spPr>
          <a:xfrm>
            <a:off x="3218329" y="1097683"/>
            <a:ext cx="7772400" cy="5191432"/>
          </a:xfrm>
          <a:prstGeom prst="rect">
            <a:avLst/>
          </a:prstGeom>
          <a:ln>
            <a:solidFill>
              <a:schemeClr val="tx1"/>
            </a:solidFill>
          </a:ln>
        </p:spPr>
      </p:pic>
      <p:sp>
        <p:nvSpPr>
          <p:cNvPr id="8" name="TextBox 7">
            <a:extLst>
              <a:ext uri="{FF2B5EF4-FFF2-40B4-BE49-F238E27FC236}">
                <a16:creationId xmlns:a16="http://schemas.microsoft.com/office/drawing/2014/main" id="{E18F3768-93EF-1214-D04F-F3E0654D8080}"/>
              </a:ext>
            </a:extLst>
          </p:cNvPr>
          <p:cNvSpPr txBox="1"/>
          <p:nvPr/>
        </p:nvSpPr>
        <p:spPr>
          <a:xfrm>
            <a:off x="8229427" y="2579996"/>
            <a:ext cx="3819138" cy="2031325"/>
          </a:xfrm>
          <a:prstGeom prst="rect">
            <a:avLst/>
          </a:prstGeom>
          <a:solidFill>
            <a:schemeClr val="bg1"/>
          </a:solidFill>
          <a:ln>
            <a:solidFill>
              <a:schemeClr val="tx1"/>
            </a:solidFill>
          </a:ln>
        </p:spPr>
        <p:txBody>
          <a:bodyPr wrap="square">
            <a:spAutoFit/>
          </a:bodyPr>
          <a:lstStyle/>
          <a:p>
            <a:r>
              <a:rPr lang="en-US" sz="1800" b="1" dirty="0">
                <a:latin typeface="Arial" charset="0"/>
                <a:ea typeface="Arial" charset="0"/>
                <a:cs typeface="Arial" charset="0"/>
              </a:rPr>
              <a:t>Good code</a:t>
            </a:r>
          </a:p>
          <a:p>
            <a:endParaRPr lang="en-US" b="1" dirty="0">
              <a:latin typeface="Arial" charset="0"/>
              <a:ea typeface="Arial" charset="0"/>
              <a:cs typeface="Arial" charset="0"/>
            </a:endParaRPr>
          </a:p>
          <a:p>
            <a:r>
              <a:rPr lang="en-US" sz="1800" b="1" dirty="0">
                <a:latin typeface="Arial" charset="0"/>
                <a:ea typeface="Arial" charset="0"/>
                <a:cs typeface="Arial" charset="0"/>
              </a:rPr>
              <a:t>Readable function</a:t>
            </a:r>
          </a:p>
          <a:p>
            <a:r>
              <a:rPr lang="en-US" b="1" dirty="0">
                <a:latin typeface="Arial" charset="0"/>
                <a:ea typeface="Arial" charset="0"/>
                <a:cs typeface="Arial" charset="0"/>
              </a:rPr>
              <a:t>Nice organization</a:t>
            </a:r>
          </a:p>
          <a:p>
            <a:r>
              <a:rPr lang="en-US" sz="1800" b="1" dirty="0">
                <a:latin typeface="Arial" charset="0"/>
                <a:ea typeface="Arial" charset="0"/>
                <a:cs typeface="Arial" charset="0"/>
              </a:rPr>
              <a:t>Good comments</a:t>
            </a:r>
          </a:p>
          <a:p>
            <a:r>
              <a:rPr lang="en-US" b="1" dirty="0">
                <a:latin typeface="Arial" charset="0"/>
                <a:ea typeface="Arial" charset="0"/>
                <a:cs typeface="Arial" charset="0"/>
              </a:rPr>
              <a:t>No surprises – relevant comment</a:t>
            </a:r>
            <a:endParaRPr lang="en-US" sz="1800" b="1"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415829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F9417-BBE0-5FEB-16ED-5929E5A80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13" y="0"/>
            <a:ext cx="10524492" cy="658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133" y="1525143"/>
            <a:ext cx="1552205" cy="2062103"/>
          </a:xfrm>
          <a:prstGeom prst="rect">
            <a:avLst/>
          </a:prstGeom>
          <a:noFill/>
        </p:spPr>
        <p:txBody>
          <a:bodyPr wrap="square" rtlCol="0">
            <a:spAutoFit/>
          </a:bodyPr>
          <a:lstStyle/>
          <a:p>
            <a:r>
              <a:rPr lang="en-US" sz="3200" b="1" u="sng" dirty="0">
                <a:latin typeface="Arial" charset="0"/>
                <a:ea typeface="Arial" charset="0"/>
                <a:cs typeface="Arial" charset="0"/>
              </a:rPr>
              <a:t>What makes code good?</a:t>
            </a:r>
          </a:p>
        </p:txBody>
      </p:sp>
      <p:sp>
        <p:nvSpPr>
          <p:cNvPr id="11" name="Slide Number Placeholder 10">
            <a:extLst>
              <a:ext uri="{FF2B5EF4-FFF2-40B4-BE49-F238E27FC236}">
                <a16:creationId xmlns:a16="http://schemas.microsoft.com/office/drawing/2014/main" id="{EC3A0D5E-B5DF-643B-8EFB-77624A3C4695}"/>
              </a:ext>
            </a:extLst>
          </p:cNvPr>
          <p:cNvSpPr>
            <a:spLocks noGrp="1"/>
          </p:cNvSpPr>
          <p:nvPr>
            <p:ph type="sldNum" sz="quarter" idx="12"/>
          </p:nvPr>
        </p:nvSpPr>
        <p:spPr/>
        <p:txBody>
          <a:bodyPr/>
          <a:lstStyle/>
          <a:p>
            <a:fld id="{98BB143A-EDCF-0D43-94AE-D4E9D51DDE58}" type="slidenum">
              <a:rPr lang="en-US" smtClean="0"/>
              <a:t>3</a:t>
            </a:fld>
            <a:endParaRPr lang="en-US"/>
          </a:p>
        </p:txBody>
      </p:sp>
      <p:sp>
        <p:nvSpPr>
          <p:cNvPr id="12" name="Rectangle 11">
            <a:extLst>
              <a:ext uri="{FF2B5EF4-FFF2-40B4-BE49-F238E27FC236}">
                <a16:creationId xmlns:a16="http://schemas.microsoft.com/office/drawing/2014/main" id="{435BAE2B-B41B-539A-9069-810657DF80C9}"/>
              </a:ext>
            </a:extLst>
          </p:cNvPr>
          <p:cNvSpPr/>
          <p:nvPr/>
        </p:nvSpPr>
        <p:spPr>
          <a:xfrm>
            <a:off x="2004645" y="4532602"/>
            <a:ext cx="2942493" cy="1760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302CFA-077D-CAFD-C8C1-F10023FAC28A}"/>
              </a:ext>
            </a:extLst>
          </p:cNvPr>
          <p:cNvSpPr/>
          <p:nvPr/>
        </p:nvSpPr>
        <p:spPr>
          <a:xfrm>
            <a:off x="1846203" y="6127157"/>
            <a:ext cx="10164202" cy="1760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BF0683-C462-6DE8-D2C6-52AC1A77CDDE}"/>
              </a:ext>
            </a:extLst>
          </p:cNvPr>
          <p:cNvSpPr/>
          <p:nvPr/>
        </p:nvSpPr>
        <p:spPr>
          <a:xfrm>
            <a:off x="1485912" y="2145324"/>
            <a:ext cx="10663955" cy="4576152"/>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E518B-7AE3-A565-C867-BB412F252413}"/>
              </a:ext>
            </a:extLst>
          </p:cNvPr>
          <p:cNvSpPr txBox="1"/>
          <p:nvPr/>
        </p:nvSpPr>
        <p:spPr>
          <a:xfrm>
            <a:off x="4835769" y="554780"/>
            <a:ext cx="2842846" cy="923330"/>
          </a:xfrm>
          <a:prstGeom prst="rect">
            <a:avLst/>
          </a:prstGeom>
          <a:noFill/>
        </p:spPr>
        <p:txBody>
          <a:bodyPr wrap="square">
            <a:spAutoFit/>
          </a:bodyPr>
          <a:lstStyle/>
          <a:p>
            <a:r>
              <a:rPr lang="en-US" dirty="0">
                <a:hlinkClick r:id="rId3"/>
              </a:rPr>
              <a:t>https://intenthq.com/blog/what-is-good-code-a-scientific-definition/</a:t>
            </a:r>
            <a:endParaRPr lang="en-US" dirty="0"/>
          </a:p>
        </p:txBody>
      </p:sp>
      <p:pic>
        <p:nvPicPr>
          <p:cNvPr id="17" name="Picture 16">
            <a:extLst>
              <a:ext uri="{FF2B5EF4-FFF2-40B4-BE49-F238E27FC236}">
                <a16:creationId xmlns:a16="http://schemas.microsoft.com/office/drawing/2014/main" id="{FFE3BC90-1CFB-AE29-72D2-76E55145BE80}"/>
              </a:ext>
            </a:extLst>
          </p:cNvPr>
          <p:cNvPicPr>
            <a:picLocks noChangeAspect="1"/>
          </p:cNvPicPr>
          <p:nvPr/>
        </p:nvPicPr>
        <p:blipFill>
          <a:blip r:embed="rId4"/>
          <a:stretch>
            <a:fillRect/>
          </a:stretch>
        </p:blipFill>
        <p:spPr>
          <a:xfrm>
            <a:off x="5337303" y="1850991"/>
            <a:ext cx="6546593" cy="2715700"/>
          </a:xfrm>
          <a:prstGeom prst="rect">
            <a:avLst/>
          </a:prstGeom>
        </p:spPr>
      </p:pic>
    </p:spTree>
    <p:extLst>
      <p:ext uri="{BB962C8B-B14F-4D97-AF65-F5344CB8AC3E}">
        <p14:creationId xmlns:p14="http://schemas.microsoft.com/office/powerpoint/2010/main" val="272316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2" y="825670"/>
            <a:ext cx="2271776" cy="2769989"/>
          </a:xfrm>
          <a:prstGeom prst="rect">
            <a:avLst/>
          </a:prstGeom>
          <a:noFill/>
        </p:spPr>
        <p:txBody>
          <a:bodyPr wrap="none" rtlCol="0">
            <a:spAutoFit/>
          </a:bodyPr>
          <a:lstStyle/>
          <a:p>
            <a:pPr algn="l"/>
            <a:r>
              <a:rPr lang="en-US" sz="5400" b="1" i="0" u="none" strike="noStrike" dirty="0" err="1">
                <a:solidFill>
                  <a:srgbClr val="24292F"/>
                </a:solidFill>
                <a:effectLst/>
                <a:latin typeface="-apple-system"/>
              </a:rPr>
              <a:t>gatk</a:t>
            </a:r>
            <a:r>
              <a:rPr lang="en-US" sz="5400" b="1" i="0" u="none" strike="noStrike" dirty="0">
                <a:solidFill>
                  <a:srgbClr val="24292F"/>
                </a:solidFill>
                <a:effectLst/>
                <a:latin typeface="-apple-system"/>
              </a:rPr>
              <a:t> </a:t>
            </a:r>
          </a:p>
          <a:p>
            <a:pPr algn="l"/>
            <a:r>
              <a:rPr lang="en-US" sz="4000" b="1" i="0" u="none" strike="noStrike" dirty="0">
                <a:solidFill>
                  <a:srgbClr val="24292F"/>
                </a:solidFill>
                <a:effectLst/>
                <a:latin typeface="-apple-system"/>
              </a:rPr>
              <a:t>(Genome </a:t>
            </a:r>
          </a:p>
          <a:p>
            <a:pPr algn="l"/>
            <a:r>
              <a:rPr lang="en-US" sz="4000" b="1" i="0" u="none" strike="noStrike" dirty="0">
                <a:solidFill>
                  <a:srgbClr val="24292F"/>
                </a:solidFill>
                <a:effectLst/>
                <a:latin typeface="-apple-system"/>
              </a:rPr>
              <a:t>analysis </a:t>
            </a:r>
          </a:p>
          <a:p>
            <a:pPr algn="l"/>
            <a:r>
              <a:rPr lang="en-US" sz="4000" b="1" i="0" u="none" strike="noStrike" dirty="0">
                <a:solidFill>
                  <a:srgbClr val="24292F"/>
                </a:solidFill>
                <a:effectLst/>
                <a:latin typeface="-apple-system"/>
              </a:rPr>
              <a:t>toolkit)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30</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34521" y="4047317"/>
            <a:ext cx="2879325" cy="2062103"/>
          </a:xfrm>
          <a:prstGeom prst="rect">
            <a:avLst/>
          </a:prstGeom>
          <a:noFill/>
        </p:spPr>
        <p:txBody>
          <a:bodyPr wrap="square">
            <a:spAutoFit/>
          </a:bodyPr>
          <a:lstStyle/>
          <a:p>
            <a:pPr algn="just"/>
            <a:r>
              <a:rPr lang="en-US" sz="1600" dirty="0">
                <a:solidFill>
                  <a:srgbClr val="000000"/>
                </a:solidFill>
                <a:latin typeface="Arial" panose="020B0604020202020204" pitchFamily="34" charset="0"/>
                <a:cs typeface="Arial" panose="020B0604020202020204" pitchFamily="34" charset="0"/>
                <a:hlinkClick r:id="rId2"/>
              </a:rPr>
              <a:t>https://github.com/broadinstitute/gatk</a:t>
            </a:r>
            <a:endParaRPr lang="en-US" sz="1600" dirty="0">
              <a:solidFill>
                <a:srgbClr val="000000"/>
              </a:solidFill>
              <a:latin typeface="Arial" panose="020B0604020202020204" pitchFamily="34" charset="0"/>
              <a:cs typeface="Arial" panose="020B0604020202020204" pitchFamily="34" charset="0"/>
            </a:endParaRPr>
          </a:p>
          <a:p>
            <a:pPr algn="just"/>
            <a:endParaRPr lang="en-US" sz="1600" dirty="0">
              <a:solidFill>
                <a:srgbClr val="000000"/>
              </a:solidFill>
              <a:latin typeface="Arial" panose="020B0604020202020204" pitchFamily="34" charset="0"/>
              <a:cs typeface="Arial" panose="020B0604020202020204" pitchFamily="34" charset="0"/>
            </a:endParaRPr>
          </a:p>
          <a:p>
            <a:pPr algn="just"/>
            <a:r>
              <a:rPr lang="en-US" sz="1600" dirty="0">
                <a:solidFill>
                  <a:srgbClr val="000000"/>
                </a:solidFill>
                <a:latin typeface="Arial" panose="020B0604020202020204" pitchFamily="34" charset="0"/>
                <a:cs typeface="Arial" panose="020B0604020202020204" pitchFamily="34" charset="0"/>
                <a:hlinkClick r:id="rId3"/>
              </a:rPr>
              <a:t>https://github.com/broadinstitute/gatk/blob/master/src/main/python/org/broadinstitute/hellbender/vqsr_cnn/vqsr_cnn/arguments.py</a:t>
            </a:r>
            <a:endParaRPr lang="en-US" sz="16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4" name="Picture 3">
            <a:extLst>
              <a:ext uri="{FF2B5EF4-FFF2-40B4-BE49-F238E27FC236}">
                <a16:creationId xmlns:a16="http://schemas.microsoft.com/office/drawing/2014/main" id="{0B7C840A-24C9-31AF-153B-6FADB17F4E3D}"/>
              </a:ext>
            </a:extLst>
          </p:cNvPr>
          <p:cNvPicPr>
            <a:picLocks noChangeAspect="1"/>
          </p:cNvPicPr>
          <p:nvPr/>
        </p:nvPicPr>
        <p:blipFill>
          <a:blip r:embed="rId4"/>
          <a:stretch>
            <a:fillRect/>
          </a:stretch>
        </p:blipFill>
        <p:spPr>
          <a:xfrm>
            <a:off x="3312458" y="999943"/>
            <a:ext cx="7772400" cy="5191432"/>
          </a:xfrm>
          <a:prstGeom prst="rect">
            <a:avLst/>
          </a:prstGeom>
        </p:spPr>
      </p:pic>
      <p:sp>
        <p:nvSpPr>
          <p:cNvPr id="8" name="TextBox 7">
            <a:extLst>
              <a:ext uri="{FF2B5EF4-FFF2-40B4-BE49-F238E27FC236}">
                <a16:creationId xmlns:a16="http://schemas.microsoft.com/office/drawing/2014/main" id="{175E563F-B09B-AD26-8CB5-9283AFFB45A7}"/>
              </a:ext>
            </a:extLst>
          </p:cNvPr>
          <p:cNvSpPr txBox="1"/>
          <p:nvPr/>
        </p:nvSpPr>
        <p:spPr>
          <a:xfrm>
            <a:off x="8610600" y="2827474"/>
            <a:ext cx="3246878" cy="1754326"/>
          </a:xfrm>
          <a:prstGeom prst="rect">
            <a:avLst/>
          </a:prstGeom>
          <a:solidFill>
            <a:schemeClr val="bg1"/>
          </a:solidFill>
          <a:ln>
            <a:solidFill>
              <a:schemeClr val="tx1"/>
            </a:solidFill>
          </a:ln>
        </p:spPr>
        <p:txBody>
          <a:bodyPr wrap="square">
            <a:spAutoFit/>
          </a:bodyPr>
          <a:lstStyle/>
          <a:p>
            <a:r>
              <a:rPr lang="en-US" sz="1800" b="1" dirty="0">
                <a:latin typeface="Arial" charset="0"/>
                <a:ea typeface="Arial" charset="0"/>
                <a:cs typeface="Arial" charset="0"/>
              </a:rPr>
              <a:t>Good code but some issues</a:t>
            </a:r>
          </a:p>
          <a:p>
            <a:endParaRPr lang="en-US" b="1" dirty="0">
              <a:latin typeface="Arial" charset="0"/>
              <a:ea typeface="Arial" charset="0"/>
              <a:cs typeface="Arial" charset="0"/>
            </a:endParaRPr>
          </a:p>
          <a:p>
            <a:r>
              <a:rPr lang="en-US" sz="1800" b="1" dirty="0">
                <a:latin typeface="Arial" charset="0"/>
                <a:ea typeface="Arial" charset="0"/>
                <a:cs typeface="Arial" charset="0"/>
              </a:rPr>
              <a:t>Long function due to the number of arguments</a:t>
            </a:r>
          </a:p>
          <a:p>
            <a:r>
              <a:rPr lang="en-US" b="1" dirty="0">
                <a:latin typeface="Arial" charset="0"/>
                <a:ea typeface="Arial" charset="0"/>
                <a:cs typeface="Arial" charset="0"/>
              </a:rPr>
              <a:t>Code is too general/flexible</a:t>
            </a:r>
            <a:endParaRPr lang="en-US" sz="1800" b="1"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664760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2" y="825670"/>
            <a:ext cx="2271776" cy="2769989"/>
          </a:xfrm>
          <a:prstGeom prst="rect">
            <a:avLst/>
          </a:prstGeom>
          <a:noFill/>
        </p:spPr>
        <p:txBody>
          <a:bodyPr wrap="none" rtlCol="0">
            <a:spAutoFit/>
          </a:bodyPr>
          <a:lstStyle/>
          <a:p>
            <a:pPr algn="l"/>
            <a:r>
              <a:rPr lang="en-US" sz="5400" b="1" i="0" u="none" strike="noStrike" dirty="0" err="1">
                <a:solidFill>
                  <a:srgbClr val="24292F"/>
                </a:solidFill>
                <a:effectLst/>
                <a:latin typeface="-apple-system"/>
              </a:rPr>
              <a:t>gatk</a:t>
            </a:r>
            <a:r>
              <a:rPr lang="en-US" sz="5400" b="1" i="0" u="none" strike="noStrike" dirty="0">
                <a:solidFill>
                  <a:srgbClr val="24292F"/>
                </a:solidFill>
                <a:effectLst/>
                <a:latin typeface="-apple-system"/>
              </a:rPr>
              <a:t> </a:t>
            </a:r>
          </a:p>
          <a:p>
            <a:pPr algn="l"/>
            <a:r>
              <a:rPr lang="en-US" sz="4000" b="1" i="0" u="none" strike="noStrike" dirty="0">
                <a:solidFill>
                  <a:srgbClr val="24292F"/>
                </a:solidFill>
                <a:effectLst/>
                <a:latin typeface="-apple-system"/>
              </a:rPr>
              <a:t>(Genome </a:t>
            </a:r>
          </a:p>
          <a:p>
            <a:pPr algn="l"/>
            <a:r>
              <a:rPr lang="en-US" sz="4000" b="1" i="0" u="none" strike="noStrike" dirty="0">
                <a:solidFill>
                  <a:srgbClr val="24292F"/>
                </a:solidFill>
                <a:effectLst/>
                <a:latin typeface="-apple-system"/>
              </a:rPr>
              <a:t>analysis </a:t>
            </a:r>
          </a:p>
          <a:p>
            <a:pPr algn="l"/>
            <a:r>
              <a:rPr lang="en-US" sz="4000" b="1" i="0" u="none" strike="noStrike" dirty="0">
                <a:solidFill>
                  <a:srgbClr val="24292F"/>
                </a:solidFill>
                <a:effectLst/>
                <a:latin typeface="-apple-system"/>
              </a:rPr>
              <a:t>toolkit)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31</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34521" y="4047317"/>
            <a:ext cx="2879325" cy="2062103"/>
          </a:xfrm>
          <a:prstGeom prst="rect">
            <a:avLst/>
          </a:prstGeom>
          <a:noFill/>
        </p:spPr>
        <p:txBody>
          <a:bodyPr wrap="square">
            <a:spAutoFit/>
          </a:bodyPr>
          <a:lstStyle/>
          <a:p>
            <a:pPr algn="just"/>
            <a:r>
              <a:rPr lang="en-US" sz="1600" dirty="0">
                <a:solidFill>
                  <a:srgbClr val="000000"/>
                </a:solidFill>
                <a:latin typeface="Arial" panose="020B0604020202020204" pitchFamily="34" charset="0"/>
                <a:cs typeface="Arial" panose="020B0604020202020204" pitchFamily="34" charset="0"/>
                <a:hlinkClick r:id="rId2"/>
              </a:rPr>
              <a:t>https://github.com/broadinstitute/gatk</a:t>
            </a:r>
            <a:endParaRPr lang="en-US" sz="1600" dirty="0">
              <a:solidFill>
                <a:srgbClr val="000000"/>
              </a:solidFill>
              <a:latin typeface="Arial" panose="020B0604020202020204" pitchFamily="34" charset="0"/>
              <a:cs typeface="Arial" panose="020B0604020202020204" pitchFamily="34" charset="0"/>
            </a:endParaRPr>
          </a:p>
          <a:p>
            <a:pPr algn="just"/>
            <a:endParaRPr lang="en-US" sz="1600" dirty="0">
              <a:solidFill>
                <a:srgbClr val="000000"/>
              </a:solidFill>
              <a:latin typeface="Arial" panose="020B0604020202020204" pitchFamily="34" charset="0"/>
              <a:cs typeface="Arial" panose="020B0604020202020204" pitchFamily="34" charset="0"/>
            </a:endParaRPr>
          </a:p>
          <a:p>
            <a:pPr algn="just"/>
            <a:r>
              <a:rPr lang="en-US" sz="1600" dirty="0">
                <a:solidFill>
                  <a:srgbClr val="000000"/>
                </a:solidFill>
                <a:latin typeface="Arial" panose="020B0604020202020204" pitchFamily="34" charset="0"/>
                <a:cs typeface="Arial" panose="020B0604020202020204" pitchFamily="34" charset="0"/>
                <a:hlinkClick r:id="rId3"/>
              </a:rPr>
              <a:t>https://github.com/broadinstitute/gatk/blob/master/src/main/python/org/broadinstitute/hellbender/vqsr_cnn/vqsr_cnn/inference.py</a:t>
            </a:r>
            <a:endParaRPr lang="en-US" sz="16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5" name="Picture 4">
            <a:extLst>
              <a:ext uri="{FF2B5EF4-FFF2-40B4-BE49-F238E27FC236}">
                <a16:creationId xmlns:a16="http://schemas.microsoft.com/office/drawing/2014/main" id="{773F014F-818B-0E22-5DB3-C849CDB287D1}"/>
              </a:ext>
            </a:extLst>
          </p:cNvPr>
          <p:cNvPicPr>
            <a:picLocks noChangeAspect="1"/>
          </p:cNvPicPr>
          <p:nvPr/>
        </p:nvPicPr>
        <p:blipFill>
          <a:blip r:embed="rId4"/>
          <a:stretch>
            <a:fillRect/>
          </a:stretch>
        </p:blipFill>
        <p:spPr>
          <a:xfrm>
            <a:off x="3859306" y="854919"/>
            <a:ext cx="6956612" cy="5714649"/>
          </a:xfrm>
          <a:prstGeom prst="rect">
            <a:avLst/>
          </a:prstGeom>
          <a:ln>
            <a:solidFill>
              <a:schemeClr val="tx1"/>
            </a:solidFill>
          </a:ln>
        </p:spPr>
      </p:pic>
      <p:sp>
        <p:nvSpPr>
          <p:cNvPr id="8" name="TextBox 7">
            <a:extLst>
              <a:ext uri="{FF2B5EF4-FFF2-40B4-BE49-F238E27FC236}">
                <a16:creationId xmlns:a16="http://schemas.microsoft.com/office/drawing/2014/main" id="{7D984660-CE31-90A7-9916-B8737CED5AA9}"/>
              </a:ext>
            </a:extLst>
          </p:cNvPr>
          <p:cNvSpPr txBox="1"/>
          <p:nvPr/>
        </p:nvSpPr>
        <p:spPr>
          <a:xfrm>
            <a:off x="8358761" y="1059596"/>
            <a:ext cx="3246878" cy="646331"/>
          </a:xfrm>
          <a:prstGeom prst="rect">
            <a:avLst/>
          </a:prstGeom>
          <a:solidFill>
            <a:schemeClr val="bg1"/>
          </a:solidFill>
          <a:ln>
            <a:solidFill>
              <a:schemeClr val="tx1"/>
            </a:solidFill>
          </a:ln>
        </p:spPr>
        <p:txBody>
          <a:bodyPr wrap="square">
            <a:spAutoFit/>
          </a:bodyPr>
          <a:lstStyle/>
          <a:p>
            <a:r>
              <a:rPr lang="en-US" sz="1800" b="1" dirty="0">
                <a:latin typeface="Arial" charset="0"/>
                <a:ea typeface="Arial" charset="0"/>
                <a:cs typeface="Arial" charset="0"/>
              </a:rPr>
              <a:t>Function doing two things</a:t>
            </a:r>
          </a:p>
          <a:p>
            <a:r>
              <a:rPr lang="en-US" b="1" dirty="0">
                <a:latin typeface="Arial" charset="0"/>
                <a:ea typeface="Arial" charset="0"/>
                <a:cs typeface="Arial" charset="0"/>
              </a:rPr>
              <a:t>Score and write batch</a:t>
            </a:r>
          </a:p>
        </p:txBody>
      </p:sp>
    </p:spTree>
    <p:extLst>
      <p:ext uri="{BB962C8B-B14F-4D97-AF65-F5344CB8AC3E}">
        <p14:creationId xmlns:p14="http://schemas.microsoft.com/office/powerpoint/2010/main" val="4134749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4522" y="825670"/>
            <a:ext cx="2271776" cy="2769989"/>
          </a:xfrm>
          <a:prstGeom prst="rect">
            <a:avLst/>
          </a:prstGeom>
          <a:noFill/>
        </p:spPr>
        <p:txBody>
          <a:bodyPr wrap="none" rtlCol="0">
            <a:spAutoFit/>
          </a:bodyPr>
          <a:lstStyle/>
          <a:p>
            <a:pPr algn="l"/>
            <a:r>
              <a:rPr lang="en-US" sz="5400" b="1" i="0" u="none" strike="noStrike" dirty="0" err="1">
                <a:solidFill>
                  <a:srgbClr val="24292F"/>
                </a:solidFill>
                <a:effectLst/>
                <a:latin typeface="-apple-system"/>
              </a:rPr>
              <a:t>gatk</a:t>
            </a:r>
            <a:r>
              <a:rPr lang="en-US" sz="5400" b="1" i="0" u="none" strike="noStrike" dirty="0">
                <a:solidFill>
                  <a:srgbClr val="24292F"/>
                </a:solidFill>
                <a:effectLst/>
                <a:latin typeface="-apple-system"/>
              </a:rPr>
              <a:t> </a:t>
            </a:r>
          </a:p>
          <a:p>
            <a:pPr algn="l"/>
            <a:r>
              <a:rPr lang="en-US" sz="4000" b="1" i="0" u="none" strike="noStrike" dirty="0">
                <a:solidFill>
                  <a:srgbClr val="24292F"/>
                </a:solidFill>
                <a:effectLst/>
                <a:latin typeface="-apple-system"/>
              </a:rPr>
              <a:t>(Genome </a:t>
            </a:r>
          </a:p>
          <a:p>
            <a:pPr algn="l"/>
            <a:r>
              <a:rPr lang="en-US" sz="4000" b="1" i="0" u="none" strike="noStrike" dirty="0">
                <a:solidFill>
                  <a:srgbClr val="24292F"/>
                </a:solidFill>
                <a:effectLst/>
                <a:latin typeface="-apple-system"/>
              </a:rPr>
              <a:t>analysis </a:t>
            </a:r>
          </a:p>
          <a:p>
            <a:pPr algn="l"/>
            <a:r>
              <a:rPr lang="en-US" sz="4000" b="1" i="0" u="none" strike="noStrike" dirty="0">
                <a:solidFill>
                  <a:srgbClr val="24292F"/>
                </a:solidFill>
                <a:effectLst/>
                <a:latin typeface="-apple-system"/>
              </a:rPr>
              <a:t>toolkit)</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32</a:t>
            </a:fld>
            <a:endParaRPr lang="en-US"/>
          </a:p>
        </p:txBody>
      </p:sp>
      <p:sp>
        <p:nvSpPr>
          <p:cNvPr id="6" name="TextBox 5">
            <a:extLst>
              <a:ext uri="{FF2B5EF4-FFF2-40B4-BE49-F238E27FC236}">
                <a16:creationId xmlns:a16="http://schemas.microsoft.com/office/drawing/2014/main" id="{75FB9EBA-08B0-B6EC-13AB-7FBBA1A60124}"/>
              </a:ext>
            </a:extLst>
          </p:cNvPr>
          <p:cNvSpPr txBox="1"/>
          <p:nvPr/>
        </p:nvSpPr>
        <p:spPr>
          <a:xfrm>
            <a:off x="334521" y="4047317"/>
            <a:ext cx="2879325" cy="2062103"/>
          </a:xfrm>
          <a:prstGeom prst="rect">
            <a:avLst/>
          </a:prstGeom>
          <a:noFill/>
        </p:spPr>
        <p:txBody>
          <a:bodyPr wrap="square">
            <a:spAutoFit/>
          </a:bodyPr>
          <a:lstStyle/>
          <a:p>
            <a:pPr algn="just"/>
            <a:r>
              <a:rPr lang="en-US" sz="1600" dirty="0">
                <a:solidFill>
                  <a:srgbClr val="000000"/>
                </a:solidFill>
                <a:latin typeface="Arial" panose="020B0604020202020204" pitchFamily="34" charset="0"/>
                <a:cs typeface="Arial" panose="020B0604020202020204" pitchFamily="34" charset="0"/>
                <a:hlinkClick r:id="rId2"/>
              </a:rPr>
              <a:t>https://github.com/broadinstitute/gatk</a:t>
            </a:r>
            <a:endParaRPr lang="en-US" sz="1600" dirty="0">
              <a:solidFill>
                <a:srgbClr val="000000"/>
              </a:solidFill>
              <a:latin typeface="Arial" panose="020B0604020202020204" pitchFamily="34" charset="0"/>
              <a:cs typeface="Arial" panose="020B0604020202020204" pitchFamily="34" charset="0"/>
            </a:endParaRPr>
          </a:p>
          <a:p>
            <a:pPr algn="just"/>
            <a:endParaRPr lang="en-US" sz="1600" dirty="0">
              <a:solidFill>
                <a:srgbClr val="000000"/>
              </a:solidFill>
              <a:latin typeface="Arial" panose="020B0604020202020204" pitchFamily="34" charset="0"/>
              <a:cs typeface="Arial" panose="020B0604020202020204" pitchFamily="34" charset="0"/>
            </a:endParaRPr>
          </a:p>
          <a:p>
            <a:pPr algn="just"/>
            <a:r>
              <a:rPr lang="en-US" sz="1600" dirty="0">
                <a:solidFill>
                  <a:srgbClr val="000000"/>
                </a:solidFill>
                <a:latin typeface="Arial" panose="020B0604020202020204" pitchFamily="34" charset="0"/>
                <a:cs typeface="Arial" panose="020B0604020202020204" pitchFamily="34" charset="0"/>
                <a:hlinkClick r:id="rId3"/>
              </a:rPr>
              <a:t>https://github.com/broadinstitute/gatk/blob/master/src/main/python/org/broadinstitute/hellbender/vqsr_cnn/vqsr_cnn/inference.py</a:t>
            </a:r>
            <a:endParaRPr lang="en-US" sz="16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8F4A288-D951-6E82-05A3-0E10C6F73331}"/>
              </a:ext>
            </a:extLst>
          </p:cNvPr>
          <p:cNvSpPr txBox="1"/>
          <p:nvPr/>
        </p:nvSpPr>
        <p:spPr>
          <a:xfrm>
            <a:off x="2945175" y="135141"/>
            <a:ext cx="6494085" cy="584775"/>
          </a:xfrm>
          <a:prstGeom prst="rect">
            <a:avLst/>
          </a:prstGeom>
          <a:noFill/>
        </p:spPr>
        <p:txBody>
          <a:bodyPr wrap="none" rtlCol="0">
            <a:spAutoFit/>
          </a:bodyPr>
          <a:lstStyle/>
          <a:p>
            <a:pPr algn="ctr"/>
            <a:r>
              <a:rPr lang="en-US" sz="3200" b="1" dirty="0">
                <a:latin typeface="Arial" charset="0"/>
                <a:ea typeface="Arial" charset="0"/>
                <a:cs typeface="Arial" charset="0"/>
              </a:rPr>
              <a:t>Examples from existing libraries</a:t>
            </a:r>
            <a:endParaRPr lang="en-US" sz="3200" b="1" u="sng" dirty="0">
              <a:latin typeface="Arial" charset="0"/>
              <a:ea typeface="Arial" charset="0"/>
              <a:cs typeface="Arial" charset="0"/>
            </a:endParaRPr>
          </a:p>
        </p:txBody>
      </p:sp>
      <p:pic>
        <p:nvPicPr>
          <p:cNvPr id="4" name="Picture 3">
            <a:extLst>
              <a:ext uri="{FF2B5EF4-FFF2-40B4-BE49-F238E27FC236}">
                <a16:creationId xmlns:a16="http://schemas.microsoft.com/office/drawing/2014/main" id="{527A744F-7F89-2E0E-EF40-266912390A4A}"/>
              </a:ext>
            </a:extLst>
          </p:cNvPr>
          <p:cNvPicPr>
            <a:picLocks noChangeAspect="1"/>
          </p:cNvPicPr>
          <p:nvPr/>
        </p:nvPicPr>
        <p:blipFill>
          <a:blip r:embed="rId4"/>
          <a:stretch>
            <a:fillRect/>
          </a:stretch>
        </p:blipFill>
        <p:spPr>
          <a:xfrm>
            <a:off x="3796179" y="1276476"/>
            <a:ext cx="6616700" cy="2730500"/>
          </a:xfrm>
          <a:prstGeom prst="rect">
            <a:avLst/>
          </a:prstGeom>
          <a:ln>
            <a:solidFill>
              <a:schemeClr val="tx1"/>
            </a:solidFill>
          </a:ln>
        </p:spPr>
      </p:pic>
      <p:sp>
        <p:nvSpPr>
          <p:cNvPr id="8" name="TextBox 7">
            <a:extLst>
              <a:ext uri="{FF2B5EF4-FFF2-40B4-BE49-F238E27FC236}">
                <a16:creationId xmlns:a16="http://schemas.microsoft.com/office/drawing/2014/main" id="{D5EAC2C8-B47B-E769-D7D3-19C7469F3CFB}"/>
              </a:ext>
            </a:extLst>
          </p:cNvPr>
          <p:cNvSpPr txBox="1"/>
          <p:nvPr/>
        </p:nvSpPr>
        <p:spPr>
          <a:xfrm>
            <a:off x="6096000" y="4535331"/>
            <a:ext cx="3246878" cy="923330"/>
          </a:xfrm>
          <a:prstGeom prst="rect">
            <a:avLst/>
          </a:prstGeom>
          <a:solidFill>
            <a:schemeClr val="bg1"/>
          </a:solidFill>
          <a:ln>
            <a:solidFill>
              <a:schemeClr val="tx1"/>
            </a:solidFill>
          </a:ln>
        </p:spPr>
        <p:txBody>
          <a:bodyPr wrap="square">
            <a:spAutoFit/>
          </a:bodyPr>
          <a:lstStyle/>
          <a:p>
            <a:r>
              <a:rPr lang="en-US" sz="1800" b="1" dirty="0">
                <a:latin typeface="Arial" charset="0"/>
                <a:ea typeface="Arial" charset="0"/>
                <a:cs typeface="Arial" charset="0"/>
              </a:rPr>
              <a:t>Function started nicely and then used a constant value a</a:t>
            </a:r>
            <a:r>
              <a:rPr lang="en-US" b="1" dirty="0">
                <a:latin typeface="Arial" charset="0"/>
                <a:ea typeface="Arial" charset="0"/>
                <a:cs typeface="Arial" charset="0"/>
              </a:rPr>
              <a:t>nd a break</a:t>
            </a:r>
          </a:p>
        </p:txBody>
      </p:sp>
    </p:spTree>
    <p:extLst>
      <p:ext uri="{BB962C8B-B14F-4D97-AF65-F5344CB8AC3E}">
        <p14:creationId xmlns:p14="http://schemas.microsoft.com/office/powerpoint/2010/main" val="426539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576" y="787325"/>
            <a:ext cx="11981329" cy="5262979"/>
          </a:xfrm>
          <a:prstGeom prst="rect">
            <a:avLst/>
          </a:prstGeom>
        </p:spPr>
        <p:txBody>
          <a:bodyPr wrap="square">
            <a:spAutoFit/>
          </a:bodyPr>
          <a:lstStyle/>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2"/>
              </a:rPr>
              <a:t>https://www.freecodecamp.org/news/clean-coding-for-beginners/</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3"/>
              </a:rPr>
              <a:t>https://intenthq.com/blog/what-is-good-code-a-scientific-definition/</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4"/>
              </a:rPr>
              <a:t>https://medium.com/@kevin.r.webster/what-is-good-code-11c401e8a1ec</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5"/>
              </a:rPr>
              <a:t>https://workat.tech/machine-coding/tutorial/software-design-principles-dry-yagni-eytrxfhz1fla</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6"/>
              </a:rPr>
              <a:t>https://garywoodfine.com/what-is-clean-code/</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7"/>
              </a:rPr>
              <a:t>https://testdriven.io/blog/clean-code-python/</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8"/>
              </a:rPr>
              <a:t>https://qntm.org/clean</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9"/>
              </a:rPr>
              <a:t>https://realpython.com/python-code-quality/</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0"/>
              </a:rPr>
              <a:t>https://www.freecodecamp.org/news/these-tools-will-help-you-write-clean-code-da4b5401f68e/</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1"/>
              </a:rPr>
              <a:t>https://dzone.com/articles/clean-code-explanation-benefits-amp-examples</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2"/>
              </a:rPr>
              <a:t>https://workat.tech/machine-coding/tutorial/introduction-clean-code-software-design-principles-nwu4qqc63e09</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3"/>
              </a:rPr>
              <a:t>https://workat.tech/machine-coding/tutorial/solid-design-principles-8yu7bjegrxs5</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4"/>
              </a:rPr>
              <a:t>https://cvuorinen.net/2014/04/what-is-clean-code-and-why-should-you-care/</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5"/>
              </a:rPr>
              <a:t>https://www.sonarsource.com/blog/power-of-clean-code/</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1"/>
              </a:rPr>
              <a:t>https://dzone.com/articles/clean-code-explanation-benefits-amp-examples</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6"/>
              </a:rPr>
              <a:t>https://ropensci.org/blog/2020/04/21/rclean/</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r>
              <a:rPr lang="en-US" sz="1400" dirty="0">
                <a:solidFill>
                  <a:srgbClr val="222222"/>
                </a:solidFill>
                <a:latin typeface="Arial" panose="020B0604020202020204" pitchFamily="34" charset="0"/>
                <a:cs typeface="Arial" panose="020B0604020202020204" pitchFamily="34" charset="0"/>
                <a:hlinkClick r:id="rId17"/>
              </a:rPr>
              <a:t>https://medium.com/swlh/clean-code-famous-quotes-6d62d396cfe0</a:t>
            </a: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a:p>
            <a:pPr marL="457200" indent="-457200">
              <a:buFont typeface="Arial" charset="0"/>
              <a:buChar char="•"/>
            </a:pPr>
            <a:endParaRPr lang="en-US" sz="1400" dirty="0">
              <a:solidFill>
                <a:srgbClr val="222222"/>
              </a:solidFill>
              <a:latin typeface="Arial" panose="020B0604020202020204" pitchFamily="34" charset="0"/>
              <a:cs typeface="Arial" panose="020B0604020202020204" pitchFamily="34" charset="0"/>
            </a:endParaRPr>
          </a:p>
        </p:txBody>
      </p:sp>
      <p:sp>
        <p:nvSpPr>
          <p:cNvPr id="7" name="TextBox 6"/>
          <p:cNvSpPr txBox="1"/>
          <p:nvPr/>
        </p:nvSpPr>
        <p:spPr>
          <a:xfrm>
            <a:off x="1055244" y="35169"/>
            <a:ext cx="3071675" cy="769441"/>
          </a:xfrm>
          <a:prstGeom prst="rect">
            <a:avLst/>
          </a:prstGeom>
          <a:noFill/>
        </p:spPr>
        <p:txBody>
          <a:bodyPr wrap="none" rtlCol="0">
            <a:spAutoFit/>
          </a:bodyPr>
          <a:lstStyle/>
          <a:p>
            <a:r>
              <a:rPr lang="en-US" sz="4400" b="1" u="sng" dirty="0">
                <a:latin typeface="Arial" charset="0"/>
                <a:ea typeface="Arial" charset="0"/>
                <a:cs typeface="Arial" charset="0"/>
              </a:rPr>
              <a:t>Resources</a:t>
            </a:r>
          </a:p>
        </p:txBody>
      </p:sp>
      <p:sp>
        <p:nvSpPr>
          <p:cNvPr id="5" name="Slide Number Placeholder 4">
            <a:extLst>
              <a:ext uri="{FF2B5EF4-FFF2-40B4-BE49-F238E27FC236}">
                <a16:creationId xmlns:a16="http://schemas.microsoft.com/office/drawing/2014/main" id="{EFB09D8E-0EDF-F9F7-6AF3-219E60EF12D4}"/>
              </a:ext>
            </a:extLst>
          </p:cNvPr>
          <p:cNvSpPr>
            <a:spLocks noGrp="1"/>
          </p:cNvSpPr>
          <p:nvPr>
            <p:ph type="sldNum" sz="quarter" idx="12"/>
          </p:nvPr>
        </p:nvSpPr>
        <p:spPr/>
        <p:txBody>
          <a:bodyPr/>
          <a:lstStyle/>
          <a:p>
            <a:fld id="{98BB143A-EDCF-0D43-94AE-D4E9D51DDE58}" type="slidenum">
              <a:rPr lang="en-US" smtClean="0"/>
              <a:t>33</a:t>
            </a:fld>
            <a:endParaRPr lang="en-US"/>
          </a:p>
        </p:txBody>
      </p:sp>
    </p:spTree>
    <p:extLst>
      <p:ext uri="{BB962C8B-B14F-4D97-AF65-F5344CB8AC3E}">
        <p14:creationId xmlns:p14="http://schemas.microsoft.com/office/powerpoint/2010/main" val="152939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79BF-9878-42CE-F102-B447FA8A773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4CEADD8-8C1D-96C2-19A3-C9FA8DBA607B}"/>
              </a:ext>
            </a:extLst>
          </p:cNvPr>
          <p:cNvSpPr txBox="1"/>
          <p:nvPr/>
        </p:nvSpPr>
        <p:spPr>
          <a:xfrm>
            <a:off x="2923500" y="116712"/>
            <a:ext cx="6345007"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R</a:t>
            </a:r>
          </a:p>
        </p:txBody>
      </p:sp>
      <p:sp>
        <p:nvSpPr>
          <p:cNvPr id="3" name="Slide Number Placeholder 2">
            <a:extLst>
              <a:ext uri="{FF2B5EF4-FFF2-40B4-BE49-F238E27FC236}">
                <a16:creationId xmlns:a16="http://schemas.microsoft.com/office/drawing/2014/main" id="{E3881EA9-A0D3-5D28-1F98-ABBC10741D3B}"/>
              </a:ext>
            </a:extLst>
          </p:cNvPr>
          <p:cNvSpPr>
            <a:spLocks noGrp="1"/>
          </p:cNvSpPr>
          <p:nvPr>
            <p:ph type="sldNum" sz="quarter" idx="12"/>
          </p:nvPr>
        </p:nvSpPr>
        <p:spPr/>
        <p:txBody>
          <a:bodyPr/>
          <a:lstStyle/>
          <a:p>
            <a:fld id="{98BB143A-EDCF-0D43-94AE-D4E9D51DDE58}" type="slidenum">
              <a:rPr lang="en-US" smtClean="0"/>
              <a:t>34</a:t>
            </a:fld>
            <a:endParaRPr lang="en-US"/>
          </a:p>
        </p:txBody>
      </p:sp>
      <p:sp>
        <p:nvSpPr>
          <p:cNvPr id="8" name="TextBox 7">
            <a:extLst>
              <a:ext uri="{FF2B5EF4-FFF2-40B4-BE49-F238E27FC236}">
                <a16:creationId xmlns:a16="http://schemas.microsoft.com/office/drawing/2014/main" id="{3FFE4EC8-FEE4-E7AD-74B9-907108B061AB}"/>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https://lintr.r-lib.org</a:t>
            </a:r>
            <a:endParaRPr lang="en-US" sz="1400" dirty="0"/>
          </a:p>
        </p:txBody>
      </p:sp>
      <p:sp>
        <p:nvSpPr>
          <p:cNvPr id="4" name="TextBox 3">
            <a:extLst>
              <a:ext uri="{FF2B5EF4-FFF2-40B4-BE49-F238E27FC236}">
                <a16:creationId xmlns:a16="http://schemas.microsoft.com/office/drawing/2014/main" id="{82C689B9-F811-97C3-039B-9C7B8EDC5A80}"/>
              </a:ext>
            </a:extLst>
          </p:cNvPr>
          <p:cNvSpPr txBox="1"/>
          <p:nvPr/>
        </p:nvSpPr>
        <p:spPr>
          <a:xfrm>
            <a:off x="526625" y="1515851"/>
            <a:ext cx="4103990" cy="1754326"/>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lintr</a:t>
            </a:r>
            <a:r>
              <a:rPr lang="en-US" b="0" i="0" u="none" strike="noStrike" dirty="0">
                <a:solidFill>
                  <a:srgbClr val="212529"/>
                </a:solidFill>
                <a:effectLst/>
                <a:latin typeface="system-ui"/>
              </a:rPr>
              <a:t> provides </a:t>
            </a:r>
            <a:r>
              <a:rPr lang="en-US" b="0" i="0" u="sng" dirty="0">
                <a:solidFill>
                  <a:srgbClr val="0D6EFD"/>
                </a:solidFill>
                <a:effectLst/>
                <a:latin typeface="system-ui"/>
                <a:hlinkClick r:id="rId3"/>
              </a:rPr>
              <a:t>static code analysis for R</a:t>
            </a:r>
            <a:r>
              <a:rPr lang="en-US" b="0" i="0" u="none" strike="noStrike" dirty="0">
                <a:solidFill>
                  <a:srgbClr val="212529"/>
                </a:solidFill>
                <a:effectLst/>
                <a:latin typeface="system-ui"/>
              </a:rPr>
              <a:t>. It checks for adherence to a given style, identifying syntax errors and possible semantic issues, then reports them to  you so you can take action. </a:t>
            </a:r>
          </a:p>
          <a:p>
            <a:endParaRPr lang="en-US" dirty="0">
              <a:solidFill>
                <a:srgbClr val="212529"/>
              </a:solidFill>
              <a:latin typeface="system-ui"/>
            </a:endParaRPr>
          </a:p>
        </p:txBody>
      </p:sp>
      <p:pic>
        <p:nvPicPr>
          <p:cNvPr id="5" name="Picture 4">
            <a:extLst>
              <a:ext uri="{FF2B5EF4-FFF2-40B4-BE49-F238E27FC236}">
                <a16:creationId xmlns:a16="http://schemas.microsoft.com/office/drawing/2014/main" id="{FCC4E898-8EE2-79C8-F91A-3717914F56AD}"/>
              </a:ext>
            </a:extLst>
          </p:cNvPr>
          <p:cNvPicPr>
            <a:picLocks noChangeAspect="1"/>
          </p:cNvPicPr>
          <p:nvPr/>
        </p:nvPicPr>
        <p:blipFill>
          <a:blip r:embed="rId4"/>
          <a:stretch>
            <a:fillRect/>
          </a:stretch>
        </p:blipFill>
        <p:spPr>
          <a:xfrm>
            <a:off x="5398115" y="947083"/>
            <a:ext cx="4326543" cy="5163671"/>
          </a:xfrm>
          <a:prstGeom prst="rect">
            <a:avLst/>
          </a:prstGeom>
        </p:spPr>
      </p:pic>
    </p:spTree>
    <p:extLst>
      <p:ext uri="{BB962C8B-B14F-4D97-AF65-F5344CB8AC3E}">
        <p14:creationId xmlns:p14="http://schemas.microsoft.com/office/powerpoint/2010/main" val="188253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1A527-E47B-26CA-45E7-0BA2859FFB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16AC24-733E-5D2D-1D4C-81D134DD400D}"/>
              </a:ext>
            </a:extLst>
          </p:cNvPr>
          <p:cNvSpPr>
            <a:spLocks noGrp="1"/>
          </p:cNvSpPr>
          <p:nvPr>
            <p:ph type="sldNum" sz="quarter" idx="12"/>
          </p:nvPr>
        </p:nvSpPr>
        <p:spPr/>
        <p:txBody>
          <a:bodyPr/>
          <a:lstStyle/>
          <a:p>
            <a:fld id="{98BB143A-EDCF-0D43-94AE-D4E9D51DDE58}" type="slidenum">
              <a:rPr lang="en-US" smtClean="0"/>
              <a:t>35</a:t>
            </a:fld>
            <a:endParaRPr lang="en-US"/>
          </a:p>
        </p:txBody>
      </p:sp>
      <p:sp>
        <p:nvSpPr>
          <p:cNvPr id="8" name="TextBox 7">
            <a:extLst>
              <a:ext uri="{FF2B5EF4-FFF2-40B4-BE49-F238E27FC236}">
                <a16:creationId xmlns:a16="http://schemas.microsoft.com/office/drawing/2014/main" id="{42BC61B7-ACE4-D8D0-9EEB-FAF281D7B4E0}"/>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https://lintr.r-lib.org</a:t>
            </a:r>
            <a:endParaRPr lang="en-US" sz="1400" dirty="0"/>
          </a:p>
        </p:txBody>
      </p:sp>
      <p:sp>
        <p:nvSpPr>
          <p:cNvPr id="4" name="TextBox 3">
            <a:extLst>
              <a:ext uri="{FF2B5EF4-FFF2-40B4-BE49-F238E27FC236}">
                <a16:creationId xmlns:a16="http://schemas.microsoft.com/office/drawing/2014/main" id="{888AD647-BCE0-4A16-2CF0-EF408DB257DA}"/>
              </a:ext>
            </a:extLst>
          </p:cNvPr>
          <p:cNvSpPr txBox="1"/>
          <p:nvPr/>
        </p:nvSpPr>
        <p:spPr>
          <a:xfrm>
            <a:off x="526625" y="1577405"/>
            <a:ext cx="1503881" cy="1200329"/>
          </a:xfrm>
          <a:prstGeom prst="rect">
            <a:avLst/>
          </a:prstGeom>
          <a:noFill/>
        </p:spPr>
        <p:txBody>
          <a:bodyPr wrap="square">
            <a:spAutoFit/>
          </a:bodyPr>
          <a:lstStyle/>
          <a:p>
            <a:r>
              <a:rPr lang="en-US" b="0" i="0" u="none" strike="noStrike" dirty="0">
                <a:solidFill>
                  <a:srgbClr val="212529"/>
                </a:solidFill>
                <a:effectLst/>
                <a:latin typeface="system-ui"/>
              </a:rPr>
              <a:t>Watch </a:t>
            </a:r>
            <a:r>
              <a:rPr lang="en-US" b="0" i="0" u="none" strike="noStrike" dirty="0" err="1">
                <a:solidFill>
                  <a:srgbClr val="212529"/>
                </a:solidFill>
                <a:effectLst/>
                <a:latin typeface="system-ui"/>
              </a:rPr>
              <a:t>lintr</a:t>
            </a:r>
            <a:r>
              <a:rPr lang="en-US" b="0" i="0" u="none" strike="noStrike" dirty="0">
                <a:solidFill>
                  <a:srgbClr val="212529"/>
                </a:solidFill>
                <a:effectLst/>
                <a:latin typeface="system-ui"/>
              </a:rPr>
              <a:t> in action in the following animation:</a:t>
            </a:r>
            <a:endParaRPr lang="en-US" dirty="0"/>
          </a:p>
        </p:txBody>
      </p:sp>
      <p:pic>
        <p:nvPicPr>
          <p:cNvPr id="15362" name="Picture 2">
            <a:extLst>
              <a:ext uri="{FF2B5EF4-FFF2-40B4-BE49-F238E27FC236}">
                <a16:creationId xmlns:a16="http://schemas.microsoft.com/office/drawing/2014/main" id="{47152BF3-21EE-E8C1-F62D-3C3B7AAA3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766" y="21958"/>
            <a:ext cx="7233144" cy="680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86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CAE2-BF45-BF63-3603-84493F9506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63A3C5-E55C-4CEF-332D-7464B76DFDDA}"/>
              </a:ext>
            </a:extLst>
          </p:cNvPr>
          <p:cNvSpPr>
            <a:spLocks noGrp="1"/>
          </p:cNvSpPr>
          <p:nvPr>
            <p:ph type="sldNum" sz="quarter" idx="12"/>
          </p:nvPr>
        </p:nvSpPr>
        <p:spPr/>
        <p:txBody>
          <a:bodyPr/>
          <a:lstStyle/>
          <a:p>
            <a:fld id="{98BB143A-EDCF-0D43-94AE-D4E9D51DDE58}" type="slidenum">
              <a:rPr lang="en-US" smtClean="0"/>
              <a:t>36</a:t>
            </a:fld>
            <a:endParaRPr lang="en-US"/>
          </a:p>
        </p:txBody>
      </p:sp>
      <p:sp>
        <p:nvSpPr>
          <p:cNvPr id="8" name="TextBox 7">
            <a:extLst>
              <a:ext uri="{FF2B5EF4-FFF2-40B4-BE49-F238E27FC236}">
                <a16:creationId xmlns:a16="http://schemas.microsoft.com/office/drawing/2014/main" id="{53780D9D-8770-52A2-AFD4-2B0DFA8BCF64}"/>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https://lintr.r-lib.org</a:t>
            </a:r>
            <a:endParaRPr lang="en-US" sz="1400" dirty="0"/>
          </a:p>
        </p:txBody>
      </p:sp>
      <p:sp>
        <p:nvSpPr>
          <p:cNvPr id="4" name="TextBox 3">
            <a:extLst>
              <a:ext uri="{FF2B5EF4-FFF2-40B4-BE49-F238E27FC236}">
                <a16:creationId xmlns:a16="http://schemas.microsoft.com/office/drawing/2014/main" id="{C771A3DE-7C31-F167-31C8-6B5E3C0523F2}"/>
              </a:ext>
            </a:extLst>
          </p:cNvPr>
          <p:cNvSpPr txBox="1"/>
          <p:nvPr/>
        </p:nvSpPr>
        <p:spPr>
          <a:xfrm>
            <a:off x="365659" y="752946"/>
            <a:ext cx="1503881" cy="2308324"/>
          </a:xfrm>
          <a:prstGeom prst="rect">
            <a:avLst/>
          </a:prstGeom>
          <a:noFill/>
        </p:spPr>
        <p:txBody>
          <a:bodyPr wrap="square">
            <a:spAutoFit/>
          </a:bodyPr>
          <a:lstStyle/>
          <a:p>
            <a:r>
              <a:rPr lang="en-US" b="0" i="0" u="none" strike="noStrike" dirty="0">
                <a:solidFill>
                  <a:srgbClr val="212529"/>
                </a:solidFill>
                <a:effectLst/>
                <a:latin typeface="system-ui"/>
              </a:rPr>
              <a:t>Check </a:t>
            </a:r>
            <a:r>
              <a:rPr lang="en-US" b="0" i="0" u="none" strike="noStrike" dirty="0" err="1">
                <a:solidFill>
                  <a:srgbClr val="212529"/>
                </a:solidFill>
                <a:effectLst/>
                <a:latin typeface="system-ui"/>
              </a:rPr>
              <a:t>lintr</a:t>
            </a:r>
            <a:r>
              <a:rPr lang="en-US" b="0" i="0" u="none" strike="noStrike" dirty="0">
                <a:solidFill>
                  <a:srgbClr val="212529"/>
                </a:solidFill>
                <a:effectLst/>
                <a:latin typeface="system-ui"/>
              </a:rPr>
              <a:t> output by running the tool yourself</a:t>
            </a:r>
          </a:p>
          <a:p>
            <a:endParaRPr lang="en-US" b="0" i="0" u="none" strike="noStrike" dirty="0">
              <a:solidFill>
                <a:srgbClr val="212529"/>
              </a:solidFill>
              <a:effectLst/>
              <a:latin typeface="system-ui"/>
            </a:endParaRPr>
          </a:p>
          <a:p>
            <a:r>
              <a:rPr lang="en-US" dirty="0">
                <a:solidFill>
                  <a:srgbClr val="212529"/>
                </a:solidFill>
                <a:latin typeface="system-ui"/>
              </a:rPr>
              <a:t>In an R console run the following:</a:t>
            </a:r>
            <a:endParaRPr lang="en-US" dirty="0"/>
          </a:p>
        </p:txBody>
      </p:sp>
      <p:pic>
        <p:nvPicPr>
          <p:cNvPr id="2" name="Picture 1">
            <a:extLst>
              <a:ext uri="{FF2B5EF4-FFF2-40B4-BE49-F238E27FC236}">
                <a16:creationId xmlns:a16="http://schemas.microsoft.com/office/drawing/2014/main" id="{20B45395-31E7-D102-7394-6BEB292540BA}"/>
              </a:ext>
            </a:extLst>
          </p:cNvPr>
          <p:cNvPicPr>
            <a:picLocks noChangeAspect="1"/>
          </p:cNvPicPr>
          <p:nvPr/>
        </p:nvPicPr>
        <p:blipFill rotWithShape="1">
          <a:blip r:embed="rId3"/>
          <a:srcRect t="3674"/>
          <a:stretch/>
        </p:blipFill>
        <p:spPr>
          <a:xfrm>
            <a:off x="2315980" y="131491"/>
            <a:ext cx="8758420" cy="6113666"/>
          </a:xfrm>
          <a:prstGeom prst="rect">
            <a:avLst/>
          </a:prstGeom>
          <a:ln>
            <a:solidFill>
              <a:schemeClr val="tx1"/>
            </a:solidFill>
          </a:ln>
        </p:spPr>
      </p:pic>
      <p:pic>
        <p:nvPicPr>
          <p:cNvPr id="5" name="Picture 4">
            <a:extLst>
              <a:ext uri="{FF2B5EF4-FFF2-40B4-BE49-F238E27FC236}">
                <a16:creationId xmlns:a16="http://schemas.microsoft.com/office/drawing/2014/main" id="{3F2FB706-9A40-55FB-9D13-D723F8C4E118}"/>
              </a:ext>
            </a:extLst>
          </p:cNvPr>
          <p:cNvPicPr>
            <a:picLocks noChangeAspect="1"/>
          </p:cNvPicPr>
          <p:nvPr/>
        </p:nvPicPr>
        <p:blipFill>
          <a:blip r:embed="rId4"/>
          <a:stretch>
            <a:fillRect/>
          </a:stretch>
        </p:blipFill>
        <p:spPr>
          <a:xfrm>
            <a:off x="137827" y="3579360"/>
            <a:ext cx="2106561" cy="307777"/>
          </a:xfrm>
          <a:prstGeom prst="rect">
            <a:avLst/>
          </a:prstGeom>
          <a:ln>
            <a:solidFill>
              <a:schemeClr val="tx1"/>
            </a:solidFill>
          </a:ln>
        </p:spPr>
      </p:pic>
    </p:spTree>
    <p:extLst>
      <p:ext uri="{BB962C8B-B14F-4D97-AF65-F5344CB8AC3E}">
        <p14:creationId xmlns:p14="http://schemas.microsoft.com/office/powerpoint/2010/main" val="3450197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C0075-B3E1-D776-5F68-0D76A2BB10C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85FFB6E-2309-A084-15E6-D538EB42BB8A}"/>
              </a:ext>
            </a:extLst>
          </p:cNvPr>
          <p:cNvSpPr txBox="1"/>
          <p:nvPr/>
        </p:nvSpPr>
        <p:spPr>
          <a:xfrm>
            <a:off x="2400120" y="116712"/>
            <a:ext cx="7391767"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a:t>
            </a:r>
            <a:r>
              <a:rPr lang="en-US" sz="3200" b="1" u="sng" dirty="0" err="1">
                <a:latin typeface="Arial" charset="0"/>
                <a:ea typeface="Arial" charset="0"/>
                <a:cs typeface="Arial" charset="0"/>
              </a:rPr>
              <a:t>Rclean</a:t>
            </a:r>
            <a:endParaRPr lang="en-US" sz="3200" b="1" u="sng"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B9DCB0CF-76C9-F0A1-5FF5-59797C78980C}"/>
              </a:ext>
            </a:extLst>
          </p:cNvPr>
          <p:cNvSpPr>
            <a:spLocks noGrp="1"/>
          </p:cNvSpPr>
          <p:nvPr>
            <p:ph type="sldNum" sz="quarter" idx="12"/>
          </p:nvPr>
        </p:nvSpPr>
        <p:spPr/>
        <p:txBody>
          <a:bodyPr/>
          <a:lstStyle/>
          <a:p>
            <a:fld id="{98BB143A-EDCF-0D43-94AE-D4E9D51DDE58}" type="slidenum">
              <a:rPr lang="en-US" smtClean="0"/>
              <a:t>37</a:t>
            </a:fld>
            <a:endParaRPr lang="en-US"/>
          </a:p>
        </p:txBody>
      </p:sp>
      <p:sp>
        <p:nvSpPr>
          <p:cNvPr id="8" name="TextBox 7">
            <a:extLst>
              <a:ext uri="{FF2B5EF4-FFF2-40B4-BE49-F238E27FC236}">
                <a16:creationId xmlns:a16="http://schemas.microsoft.com/office/drawing/2014/main" id="{56C22077-7EA2-CE8B-12A3-EF16A6414090}"/>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https://ropensci.org/blog/2020/04/21/rclean/</a:t>
            </a:r>
            <a:endParaRPr lang="en-US" sz="1400" dirty="0"/>
          </a:p>
        </p:txBody>
      </p:sp>
      <p:pic>
        <p:nvPicPr>
          <p:cNvPr id="4" name="Picture 3">
            <a:extLst>
              <a:ext uri="{FF2B5EF4-FFF2-40B4-BE49-F238E27FC236}">
                <a16:creationId xmlns:a16="http://schemas.microsoft.com/office/drawing/2014/main" id="{EEAEB080-5098-F523-A9D2-7889D7C23A4D}"/>
              </a:ext>
            </a:extLst>
          </p:cNvPr>
          <p:cNvPicPr>
            <a:picLocks noChangeAspect="1"/>
          </p:cNvPicPr>
          <p:nvPr/>
        </p:nvPicPr>
        <p:blipFill>
          <a:blip r:embed="rId3"/>
          <a:stretch>
            <a:fillRect/>
          </a:stretch>
        </p:blipFill>
        <p:spPr>
          <a:xfrm>
            <a:off x="1290510" y="1383542"/>
            <a:ext cx="9901925" cy="3873441"/>
          </a:xfrm>
          <a:prstGeom prst="rect">
            <a:avLst/>
          </a:prstGeom>
          <a:ln>
            <a:solidFill>
              <a:schemeClr val="tx1"/>
            </a:solidFill>
          </a:ln>
        </p:spPr>
      </p:pic>
    </p:spTree>
    <p:extLst>
      <p:ext uri="{BB962C8B-B14F-4D97-AF65-F5344CB8AC3E}">
        <p14:creationId xmlns:p14="http://schemas.microsoft.com/office/powerpoint/2010/main" val="2368221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FC7D-8BAD-A5EA-2525-9F97A55A5B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E15164D-D3B3-DE23-05B5-3BBE540DA610}"/>
              </a:ext>
            </a:extLst>
          </p:cNvPr>
          <p:cNvSpPr txBox="1"/>
          <p:nvPr/>
        </p:nvSpPr>
        <p:spPr>
          <a:xfrm>
            <a:off x="2400120" y="116712"/>
            <a:ext cx="7391767" cy="584775"/>
          </a:xfrm>
          <a:prstGeom prst="rect">
            <a:avLst/>
          </a:prstGeom>
          <a:noFill/>
        </p:spPr>
        <p:txBody>
          <a:bodyPr wrap="none" rtlCol="0">
            <a:spAutoFit/>
          </a:bodyPr>
          <a:lstStyle/>
          <a:p>
            <a:pPr algn="ctr"/>
            <a:r>
              <a:rPr lang="en-US" sz="3200" b="1" u="sng" dirty="0">
                <a:latin typeface="Arial" charset="0"/>
                <a:ea typeface="Arial" charset="0"/>
                <a:cs typeface="Arial" charset="0"/>
              </a:rPr>
              <a:t>Tools for writing clean code – </a:t>
            </a:r>
            <a:r>
              <a:rPr lang="en-US" sz="3200" b="1" u="sng" dirty="0" err="1">
                <a:latin typeface="Arial" charset="0"/>
                <a:ea typeface="Arial" charset="0"/>
                <a:cs typeface="Arial" charset="0"/>
              </a:rPr>
              <a:t>Rclean</a:t>
            </a:r>
            <a:endParaRPr lang="en-US" sz="3200" b="1" u="sng"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862425A7-CAA4-8985-EE11-E4605C7241A4}"/>
              </a:ext>
            </a:extLst>
          </p:cNvPr>
          <p:cNvSpPr>
            <a:spLocks noGrp="1"/>
          </p:cNvSpPr>
          <p:nvPr>
            <p:ph type="sldNum" sz="quarter" idx="12"/>
          </p:nvPr>
        </p:nvSpPr>
        <p:spPr/>
        <p:txBody>
          <a:bodyPr/>
          <a:lstStyle/>
          <a:p>
            <a:fld id="{98BB143A-EDCF-0D43-94AE-D4E9D51DDE58}" type="slidenum">
              <a:rPr lang="en-US" smtClean="0"/>
              <a:t>38</a:t>
            </a:fld>
            <a:endParaRPr lang="en-US"/>
          </a:p>
        </p:txBody>
      </p:sp>
      <p:sp>
        <p:nvSpPr>
          <p:cNvPr id="8" name="TextBox 7">
            <a:extLst>
              <a:ext uri="{FF2B5EF4-FFF2-40B4-BE49-F238E27FC236}">
                <a16:creationId xmlns:a16="http://schemas.microsoft.com/office/drawing/2014/main" id="{3200B58C-3947-F6AE-7EFE-A8EAB843DAC1}"/>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https://ropensci.org/blog/2020/04/21/rclean/</a:t>
            </a:r>
            <a:endParaRPr lang="en-US" sz="1400" dirty="0"/>
          </a:p>
        </p:txBody>
      </p:sp>
      <p:pic>
        <p:nvPicPr>
          <p:cNvPr id="2" name="Picture 1">
            <a:extLst>
              <a:ext uri="{FF2B5EF4-FFF2-40B4-BE49-F238E27FC236}">
                <a16:creationId xmlns:a16="http://schemas.microsoft.com/office/drawing/2014/main" id="{B6C6D7F5-AE3A-0DB5-2B81-4450DA6EB8B4}"/>
              </a:ext>
            </a:extLst>
          </p:cNvPr>
          <p:cNvPicPr>
            <a:picLocks noChangeAspect="1"/>
          </p:cNvPicPr>
          <p:nvPr/>
        </p:nvPicPr>
        <p:blipFill>
          <a:blip r:embed="rId3"/>
          <a:stretch>
            <a:fillRect/>
          </a:stretch>
        </p:blipFill>
        <p:spPr>
          <a:xfrm>
            <a:off x="2209800" y="854667"/>
            <a:ext cx="7772400" cy="5148666"/>
          </a:xfrm>
          <a:prstGeom prst="rect">
            <a:avLst/>
          </a:prstGeom>
        </p:spPr>
      </p:pic>
    </p:spTree>
    <p:extLst>
      <p:ext uri="{BB962C8B-B14F-4D97-AF65-F5344CB8AC3E}">
        <p14:creationId xmlns:p14="http://schemas.microsoft.com/office/powerpoint/2010/main" val="2964945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21A21-BF90-40C1-CDE9-FD964F4FCBC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DB25C8-B879-3629-A71F-097A0169F334}"/>
              </a:ext>
            </a:extLst>
          </p:cNvPr>
          <p:cNvSpPr>
            <a:spLocks noGrp="1"/>
          </p:cNvSpPr>
          <p:nvPr>
            <p:ph type="sldNum" sz="quarter" idx="12"/>
          </p:nvPr>
        </p:nvSpPr>
        <p:spPr/>
        <p:txBody>
          <a:bodyPr/>
          <a:lstStyle/>
          <a:p>
            <a:fld id="{98BB143A-EDCF-0D43-94AE-D4E9D51DDE58}" type="slidenum">
              <a:rPr lang="en-US" smtClean="0"/>
              <a:t>39</a:t>
            </a:fld>
            <a:endParaRPr lang="en-US"/>
          </a:p>
        </p:txBody>
      </p:sp>
      <p:sp>
        <p:nvSpPr>
          <p:cNvPr id="8" name="TextBox 7">
            <a:extLst>
              <a:ext uri="{FF2B5EF4-FFF2-40B4-BE49-F238E27FC236}">
                <a16:creationId xmlns:a16="http://schemas.microsoft.com/office/drawing/2014/main" id="{131BB70E-A1BD-6388-B99C-F84CF2537678}"/>
              </a:ext>
            </a:extLst>
          </p:cNvPr>
          <p:cNvSpPr txBox="1"/>
          <p:nvPr/>
        </p:nvSpPr>
        <p:spPr>
          <a:xfrm>
            <a:off x="526625" y="6305976"/>
            <a:ext cx="3928143" cy="307777"/>
          </a:xfrm>
          <a:prstGeom prst="rect">
            <a:avLst/>
          </a:prstGeom>
          <a:noFill/>
        </p:spPr>
        <p:txBody>
          <a:bodyPr wrap="square">
            <a:spAutoFit/>
          </a:bodyPr>
          <a:lstStyle/>
          <a:p>
            <a:r>
              <a:rPr lang="en-US" sz="1400" dirty="0">
                <a:hlinkClick r:id="rId2"/>
              </a:rPr>
              <a:t>https://ropensci.org/blog/2020/04/21/rclean/</a:t>
            </a:r>
            <a:endParaRPr lang="en-US" sz="1400" dirty="0"/>
          </a:p>
        </p:txBody>
      </p:sp>
      <p:pic>
        <p:nvPicPr>
          <p:cNvPr id="4" name="Picture 3">
            <a:extLst>
              <a:ext uri="{FF2B5EF4-FFF2-40B4-BE49-F238E27FC236}">
                <a16:creationId xmlns:a16="http://schemas.microsoft.com/office/drawing/2014/main" id="{7A8996E9-F103-DE84-2FF7-7050C968BBDD}"/>
              </a:ext>
            </a:extLst>
          </p:cNvPr>
          <p:cNvPicPr>
            <a:picLocks noChangeAspect="1"/>
          </p:cNvPicPr>
          <p:nvPr/>
        </p:nvPicPr>
        <p:blipFill>
          <a:blip r:embed="rId3"/>
          <a:stretch>
            <a:fillRect/>
          </a:stretch>
        </p:blipFill>
        <p:spPr>
          <a:xfrm>
            <a:off x="4162094" y="116712"/>
            <a:ext cx="6372926" cy="6638023"/>
          </a:xfrm>
          <a:prstGeom prst="rect">
            <a:avLst/>
          </a:prstGeom>
        </p:spPr>
      </p:pic>
      <p:sp>
        <p:nvSpPr>
          <p:cNvPr id="5" name="TextBox 4">
            <a:extLst>
              <a:ext uri="{FF2B5EF4-FFF2-40B4-BE49-F238E27FC236}">
                <a16:creationId xmlns:a16="http://schemas.microsoft.com/office/drawing/2014/main" id="{DBF0DB03-6A72-7C71-6651-B924D7E329BB}"/>
              </a:ext>
            </a:extLst>
          </p:cNvPr>
          <p:cNvSpPr txBox="1"/>
          <p:nvPr/>
        </p:nvSpPr>
        <p:spPr>
          <a:xfrm>
            <a:off x="341509" y="936982"/>
            <a:ext cx="3625374" cy="2431435"/>
          </a:xfrm>
          <a:prstGeom prst="rect">
            <a:avLst/>
          </a:prstGeom>
          <a:noFill/>
        </p:spPr>
        <p:txBody>
          <a:bodyPr wrap="square" rtlCol="0">
            <a:spAutoFit/>
          </a:bodyPr>
          <a:lstStyle/>
          <a:p>
            <a:r>
              <a:rPr lang="en-US" sz="3200" b="1" u="sng" dirty="0">
                <a:latin typeface="Arial" charset="0"/>
                <a:ea typeface="Arial" charset="0"/>
                <a:cs typeface="Arial" charset="0"/>
              </a:rPr>
              <a:t>Tools for writing clean code</a:t>
            </a:r>
          </a:p>
          <a:p>
            <a:r>
              <a:rPr lang="en-US" sz="3200" dirty="0" err="1">
                <a:latin typeface="Arial" charset="0"/>
                <a:ea typeface="Arial" charset="0"/>
                <a:cs typeface="Arial" charset="0"/>
              </a:rPr>
              <a:t>Rclean</a:t>
            </a:r>
            <a:endParaRPr lang="en-US" sz="3200" dirty="0">
              <a:latin typeface="Arial" charset="0"/>
              <a:ea typeface="Arial" charset="0"/>
              <a:cs typeface="Arial" charset="0"/>
            </a:endParaRPr>
          </a:p>
          <a:p>
            <a:endParaRPr lang="en-US" sz="3200" dirty="0">
              <a:latin typeface="Arial" charset="0"/>
              <a:ea typeface="Arial" charset="0"/>
              <a:cs typeface="Arial" charset="0"/>
            </a:endParaRPr>
          </a:p>
          <a:p>
            <a:r>
              <a:rPr lang="en-US" sz="2400" dirty="0" err="1">
                <a:latin typeface="Courier New" panose="02070309020205020404" pitchFamily="49" charset="0"/>
                <a:ea typeface="Arial" charset="0"/>
                <a:cs typeface="Courier New" panose="02070309020205020404" pitchFamily="49" charset="0"/>
              </a:rPr>
              <a:t>long_script.R</a:t>
            </a:r>
            <a:endParaRPr lang="en-US" sz="24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86217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9465" y="1328415"/>
            <a:ext cx="10811580" cy="3785652"/>
          </a:xfrm>
          <a:prstGeom prst="rect">
            <a:avLst/>
          </a:prstGeom>
        </p:spPr>
        <p:txBody>
          <a:bodyPr wrap="square">
            <a:spAutoFit/>
          </a:bodyPr>
          <a:lstStyle/>
          <a:p>
            <a:pPr marL="342900" indent="-342900">
              <a:buFont typeface="Arial" panose="020B0604020202020204" pitchFamily="34" charset="0"/>
              <a:buChar char="•"/>
            </a:pPr>
            <a:r>
              <a:rPr lang="en-US" sz="2000" b="1" dirty="0">
                <a:latin typeface="Arial" charset="0"/>
                <a:ea typeface="Arial" charset="0"/>
                <a:cs typeface="Arial" charset="0"/>
              </a:rPr>
              <a:t>Clean code</a:t>
            </a:r>
          </a:p>
          <a:p>
            <a:pPr marL="914400" lvl="1" indent="-457200">
              <a:buFont typeface="+mj-lt"/>
              <a:buAutoNum type="arabicPeriod"/>
            </a:pPr>
            <a:r>
              <a:rPr lang="en-US" sz="2000" b="1" dirty="0">
                <a:latin typeface="Arial" charset="0"/>
                <a:ea typeface="Arial" charset="0"/>
                <a:cs typeface="Arial" charset="0"/>
              </a:rPr>
              <a:t>What is clean code?</a:t>
            </a:r>
          </a:p>
          <a:p>
            <a:pPr marL="1257300" lvl="2" indent="-342900">
              <a:buFont typeface="Arial" panose="020B0604020202020204" pitchFamily="34" charset="0"/>
              <a:buChar char="•"/>
            </a:pPr>
            <a:r>
              <a:rPr lang="en-US" sz="2000" b="1" dirty="0">
                <a:latin typeface="Arial" charset="0"/>
                <a:ea typeface="Arial" charset="0"/>
                <a:cs typeface="Arial" charset="0"/>
              </a:rPr>
              <a:t>Definition &amp; motivation </a:t>
            </a:r>
          </a:p>
          <a:p>
            <a:pPr marL="1257300" lvl="2" indent="-342900">
              <a:buFont typeface="Arial" panose="020B0604020202020204" pitchFamily="34" charset="0"/>
              <a:buChar char="•"/>
            </a:pPr>
            <a:r>
              <a:rPr lang="en-US" sz="2000" b="1" dirty="0">
                <a:latin typeface="Arial" charset="0"/>
                <a:ea typeface="Arial" charset="0"/>
                <a:cs typeface="Arial" charset="0"/>
              </a:rPr>
              <a:t>Challenges in writing clean code</a:t>
            </a:r>
          </a:p>
          <a:p>
            <a:pPr marL="914400" lvl="1" indent="-457200">
              <a:buFont typeface="+mj-lt"/>
              <a:buAutoNum type="arabicPeriod"/>
            </a:pPr>
            <a:r>
              <a:rPr lang="en-US" sz="2000" b="1" dirty="0">
                <a:latin typeface="Arial" charset="0"/>
                <a:ea typeface="Arial" charset="0"/>
                <a:cs typeface="Arial" charset="0"/>
              </a:rPr>
              <a:t>How to write clean code</a:t>
            </a:r>
          </a:p>
          <a:p>
            <a:pPr marL="1371600" lvl="2" indent="-457200">
              <a:buFont typeface="Arial" panose="020B0604020202020204" pitchFamily="34" charset="0"/>
              <a:buChar char="•"/>
            </a:pPr>
            <a:r>
              <a:rPr lang="en-US" sz="2000" b="1" dirty="0">
                <a:latin typeface="Arial" charset="0"/>
                <a:ea typeface="Arial" charset="0"/>
                <a:cs typeface="Arial" charset="0"/>
              </a:rPr>
              <a:t>Clean code principles</a:t>
            </a:r>
          </a:p>
          <a:p>
            <a:pPr marL="1371600" lvl="2" indent="-457200">
              <a:buFont typeface="Arial" panose="020B0604020202020204" pitchFamily="34" charset="0"/>
              <a:buChar char="•"/>
            </a:pPr>
            <a:r>
              <a:rPr lang="en-US" sz="2000" b="1" dirty="0">
                <a:latin typeface="Arial" charset="0"/>
                <a:ea typeface="Arial" charset="0"/>
                <a:cs typeface="Arial" charset="0"/>
              </a:rPr>
              <a:t>Tools for writing clean code</a:t>
            </a:r>
          </a:p>
          <a:p>
            <a:pPr marL="1371600" lvl="2" indent="-457200">
              <a:buFont typeface="Arial" panose="020B0604020202020204" pitchFamily="34" charset="0"/>
              <a:buChar char="•"/>
            </a:pPr>
            <a:r>
              <a:rPr lang="en-US" sz="2000" b="1" dirty="0">
                <a:latin typeface="Arial" charset="0"/>
                <a:ea typeface="Arial" charset="0"/>
                <a:cs typeface="Arial" charset="0"/>
              </a:rPr>
              <a:t>Pitfalls to avoid</a:t>
            </a:r>
          </a:p>
          <a:p>
            <a:pPr marL="914400" lvl="1" indent="-457200">
              <a:buFont typeface="+mj-lt"/>
              <a:buAutoNum type="arabicPeriod"/>
            </a:pPr>
            <a:r>
              <a:rPr lang="en-US" sz="2000" b="1" dirty="0">
                <a:latin typeface="Arial" charset="0"/>
                <a:ea typeface="Arial" charset="0"/>
                <a:cs typeface="Arial" charset="0"/>
              </a:rPr>
              <a:t>Examples from existing libraries and the class projects  </a:t>
            </a:r>
          </a:p>
          <a:p>
            <a:pPr marL="342900" indent="-342900">
              <a:buFont typeface="Arial" panose="020B0604020202020204" pitchFamily="34" charset="0"/>
              <a:buChar char="•"/>
            </a:pPr>
            <a:r>
              <a:rPr lang="en-US" sz="2000" b="1" dirty="0">
                <a:latin typeface="Arial" charset="0"/>
                <a:ea typeface="Arial" charset="0"/>
                <a:cs typeface="Arial" charset="0"/>
              </a:rPr>
              <a:t>Happy path implementation – 10 min</a:t>
            </a:r>
          </a:p>
          <a:p>
            <a:pPr marL="1371600" lvl="2" indent="-457200">
              <a:buFont typeface="Arial" charset="0"/>
              <a:buChar char="•"/>
            </a:pPr>
            <a:r>
              <a:rPr lang="en-US" sz="2000" b="1" dirty="0">
                <a:latin typeface="Arial" charset="0"/>
                <a:ea typeface="Arial" charset="0"/>
                <a:cs typeface="Arial" charset="0"/>
              </a:rPr>
              <a:t>Work on the happy path implementation</a:t>
            </a:r>
          </a:p>
          <a:p>
            <a:pPr marL="1828800" lvl="3" indent="-457200">
              <a:buFont typeface="Arial" charset="0"/>
              <a:buChar char="•"/>
            </a:pPr>
            <a:r>
              <a:rPr lang="en-US" sz="2000" dirty="0">
                <a:latin typeface="Arial" charset="0"/>
                <a:ea typeface="Arial" charset="0"/>
                <a:cs typeface="Arial" charset="0"/>
              </a:rPr>
              <a:t>Apply 2 clean code principles to existing code in your project</a:t>
            </a:r>
          </a:p>
        </p:txBody>
      </p:sp>
      <p:sp>
        <p:nvSpPr>
          <p:cNvPr id="7" name="TextBox 6"/>
          <p:cNvSpPr txBox="1"/>
          <p:nvPr/>
        </p:nvSpPr>
        <p:spPr>
          <a:xfrm>
            <a:off x="890953" y="136525"/>
            <a:ext cx="10410092" cy="830997"/>
          </a:xfrm>
          <a:prstGeom prst="rect">
            <a:avLst/>
          </a:prstGeom>
          <a:noFill/>
        </p:spPr>
        <p:txBody>
          <a:bodyPr wrap="square" rtlCol="0">
            <a:spAutoFit/>
          </a:bodyPr>
          <a:lstStyle/>
          <a:p>
            <a:pPr algn="ctr"/>
            <a:r>
              <a:rPr lang="en-US" sz="4800" b="1" u="sng" dirty="0">
                <a:latin typeface="Arial" charset="0"/>
                <a:ea typeface="Arial" charset="0"/>
                <a:cs typeface="Arial" charset="0"/>
              </a:rPr>
              <a:t>Outline</a:t>
            </a:r>
          </a:p>
        </p:txBody>
      </p:sp>
      <p:sp>
        <p:nvSpPr>
          <p:cNvPr id="2" name="Slide Number Placeholder 1">
            <a:extLst>
              <a:ext uri="{FF2B5EF4-FFF2-40B4-BE49-F238E27FC236}">
                <a16:creationId xmlns:a16="http://schemas.microsoft.com/office/drawing/2014/main" id="{C382EF61-1F7E-7161-1195-5A196BC98136}"/>
              </a:ext>
            </a:extLst>
          </p:cNvPr>
          <p:cNvSpPr>
            <a:spLocks noGrp="1"/>
          </p:cNvSpPr>
          <p:nvPr>
            <p:ph type="sldNum" sz="quarter" idx="12"/>
          </p:nvPr>
        </p:nvSpPr>
        <p:spPr/>
        <p:txBody>
          <a:bodyPr/>
          <a:lstStyle/>
          <a:p>
            <a:fld id="{98BB143A-EDCF-0D43-94AE-D4E9D51DDE58}" type="slidenum">
              <a:rPr lang="en-US" smtClean="0"/>
              <a:t>4</a:t>
            </a:fld>
            <a:endParaRPr lang="en-US"/>
          </a:p>
        </p:txBody>
      </p:sp>
    </p:spTree>
    <p:extLst>
      <p:ext uri="{BB962C8B-B14F-4D97-AF65-F5344CB8AC3E}">
        <p14:creationId xmlns:p14="http://schemas.microsoft.com/office/powerpoint/2010/main" val="2585303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7884-894C-CD35-78F0-0BCADFFEE7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4115A9-C86B-ADEE-DF18-403956B04B64}"/>
              </a:ext>
            </a:extLst>
          </p:cNvPr>
          <p:cNvSpPr txBox="1"/>
          <p:nvPr/>
        </p:nvSpPr>
        <p:spPr>
          <a:xfrm>
            <a:off x="253729" y="25657"/>
            <a:ext cx="9276034" cy="1077218"/>
          </a:xfrm>
          <a:prstGeom prst="rect">
            <a:avLst/>
          </a:prstGeom>
          <a:noFill/>
        </p:spPr>
        <p:txBody>
          <a:bodyPr wrap="square" rtlCol="0">
            <a:spAutoFit/>
          </a:bodyPr>
          <a:lstStyle/>
          <a:p>
            <a:r>
              <a:rPr lang="en-US" sz="3200" b="1" u="sng" dirty="0">
                <a:latin typeface="Arial" charset="0"/>
                <a:ea typeface="Arial" charset="0"/>
                <a:cs typeface="Arial" charset="0"/>
              </a:rPr>
              <a:t>Tools for writing clean code</a:t>
            </a:r>
          </a:p>
          <a:p>
            <a:r>
              <a:rPr lang="en-US" sz="3200" dirty="0" err="1">
                <a:latin typeface="Arial" charset="0"/>
                <a:ea typeface="Arial" charset="0"/>
                <a:cs typeface="Arial" charset="0"/>
              </a:rPr>
              <a:t>Rclean</a:t>
            </a:r>
            <a:r>
              <a:rPr lang="en-US" sz="3200" dirty="0">
                <a:latin typeface="Arial" charset="0"/>
                <a:ea typeface="Arial" charset="0"/>
                <a:cs typeface="Arial" charset="0"/>
              </a:rPr>
              <a:t> – extract code to compute </a:t>
            </a:r>
            <a:r>
              <a:rPr lang="en-US" sz="3200" dirty="0" err="1">
                <a:latin typeface="Courier New" panose="02070309020205020404" pitchFamily="49" charset="0"/>
                <a:cs typeface="Courier New" panose="02070309020205020404" pitchFamily="49" charset="0"/>
              </a:rPr>
              <a:t>fit_sqrt_A</a:t>
            </a:r>
            <a:endParaRPr lang="en-US" sz="32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2F6BDC7C-91DA-F99E-C39F-F4C4D12E41CA}"/>
              </a:ext>
            </a:extLst>
          </p:cNvPr>
          <p:cNvSpPr>
            <a:spLocks noGrp="1"/>
          </p:cNvSpPr>
          <p:nvPr>
            <p:ph type="sldNum" sz="quarter" idx="12"/>
          </p:nvPr>
        </p:nvSpPr>
        <p:spPr/>
        <p:txBody>
          <a:bodyPr/>
          <a:lstStyle/>
          <a:p>
            <a:fld id="{98BB143A-EDCF-0D43-94AE-D4E9D51DDE58}" type="slidenum">
              <a:rPr lang="en-US" smtClean="0"/>
              <a:t>40</a:t>
            </a:fld>
            <a:endParaRPr lang="en-US"/>
          </a:p>
        </p:txBody>
      </p:sp>
      <p:sp>
        <p:nvSpPr>
          <p:cNvPr id="8" name="TextBox 7">
            <a:extLst>
              <a:ext uri="{FF2B5EF4-FFF2-40B4-BE49-F238E27FC236}">
                <a16:creationId xmlns:a16="http://schemas.microsoft.com/office/drawing/2014/main" id="{CE4E476A-7695-38A3-F636-E57FD437BA00}"/>
              </a:ext>
            </a:extLst>
          </p:cNvPr>
          <p:cNvSpPr txBox="1"/>
          <p:nvPr/>
        </p:nvSpPr>
        <p:spPr>
          <a:xfrm>
            <a:off x="6096000" y="6266491"/>
            <a:ext cx="3928143" cy="307777"/>
          </a:xfrm>
          <a:prstGeom prst="rect">
            <a:avLst/>
          </a:prstGeom>
          <a:noFill/>
        </p:spPr>
        <p:txBody>
          <a:bodyPr wrap="square">
            <a:spAutoFit/>
          </a:bodyPr>
          <a:lstStyle/>
          <a:p>
            <a:r>
              <a:rPr lang="en-US" sz="1400" dirty="0">
                <a:hlinkClick r:id="rId2"/>
              </a:rPr>
              <a:t>https://ropensci.org/blog/2020/04/21/rclean/</a:t>
            </a:r>
            <a:endParaRPr lang="en-US" sz="1400" dirty="0"/>
          </a:p>
        </p:txBody>
      </p:sp>
      <p:pic>
        <p:nvPicPr>
          <p:cNvPr id="2" name="Picture 1">
            <a:extLst>
              <a:ext uri="{FF2B5EF4-FFF2-40B4-BE49-F238E27FC236}">
                <a16:creationId xmlns:a16="http://schemas.microsoft.com/office/drawing/2014/main" id="{9CC7807D-FAB3-35A4-8381-EE6548B10A0E}"/>
              </a:ext>
            </a:extLst>
          </p:cNvPr>
          <p:cNvPicPr>
            <a:picLocks noChangeAspect="1"/>
          </p:cNvPicPr>
          <p:nvPr/>
        </p:nvPicPr>
        <p:blipFill rotWithShape="1">
          <a:blip r:embed="rId3"/>
          <a:srcRect r="28349"/>
          <a:stretch/>
        </p:blipFill>
        <p:spPr>
          <a:xfrm>
            <a:off x="6073775" y="1288979"/>
            <a:ext cx="5468844" cy="4648200"/>
          </a:xfrm>
          <a:prstGeom prst="rect">
            <a:avLst/>
          </a:prstGeom>
          <a:ln>
            <a:solidFill>
              <a:schemeClr val="tx1"/>
            </a:solidFill>
          </a:ln>
        </p:spPr>
      </p:pic>
      <p:sp>
        <p:nvSpPr>
          <p:cNvPr id="6" name="TextBox 5">
            <a:extLst>
              <a:ext uri="{FF2B5EF4-FFF2-40B4-BE49-F238E27FC236}">
                <a16:creationId xmlns:a16="http://schemas.microsoft.com/office/drawing/2014/main" id="{C949986E-B195-8A57-474F-26F3CB868A83}"/>
              </a:ext>
            </a:extLst>
          </p:cNvPr>
          <p:cNvSpPr txBox="1"/>
          <p:nvPr/>
        </p:nvSpPr>
        <p:spPr>
          <a:xfrm>
            <a:off x="338305" y="1245011"/>
            <a:ext cx="4678195" cy="1384995"/>
          </a:xfrm>
          <a:prstGeom prst="rect">
            <a:avLst/>
          </a:prstGeom>
          <a:noFill/>
          <a:ln>
            <a:solidFill>
              <a:schemeClr val="tx1"/>
            </a:solidFill>
          </a:ln>
        </p:spPr>
        <p:txBody>
          <a:bodyPr wrap="square">
            <a:spAutoFit/>
          </a:bodyPr>
          <a:lstStyle/>
          <a:p>
            <a:r>
              <a:rPr lang="en-US" sz="1200" dirty="0" err="1">
                <a:latin typeface="Courier New" panose="02070309020205020404" pitchFamily="49" charset="0"/>
                <a:cs typeface="Courier New" panose="02070309020205020404" pitchFamily="49" charset="0"/>
              </a:rPr>
              <a:t>BiocManager</a:t>
            </a:r>
            <a:r>
              <a:rPr lang="en-US" sz="1200" dirty="0">
                <a:latin typeface="Courier New" panose="02070309020205020404" pitchFamily="49" charset="0"/>
                <a:cs typeface="Courier New" panose="02070309020205020404" pitchFamily="49" charset="0"/>
              </a:rPr>
              <a:t>::install("</a:t>
            </a:r>
            <a:r>
              <a:rPr lang="en-US" sz="1200" dirty="0" err="1">
                <a:latin typeface="Courier New" panose="02070309020205020404" pitchFamily="49" charset="0"/>
                <a:cs typeface="Courier New" panose="02070309020205020404" pitchFamily="49" charset="0"/>
              </a:rPr>
              <a:t>Rgraphviz</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devtools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install_github</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ROpenSci</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Rclean</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install.packages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prettycode</a:t>
            </a:r>
            <a:r>
              <a:rPr lang="en-US" sz="1200" dirty="0">
                <a:latin typeface="Courier New" panose="02070309020205020404" pitchFamily="49" charset="0"/>
                <a:cs typeface="Courier New" panose="02070309020205020404" pitchFamily="49" charset="0"/>
              </a:rPr>
              <a:t>")</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library(</a:t>
            </a:r>
            <a:r>
              <a:rPr lang="en-US" sz="1200" dirty="0" err="1">
                <a:latin typeface="Courier New" panose="02070309020205020404" pitchFamily="49" charset="0"/>
                <a:cs typeface="Courier New" panose="02070309020205020404" pitchFamily="49" charset="0"/>
              </a:rPr>
              <a:t>Rclean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clean(script = "~/Downloads/</a:t>
            </a:r>
            <a:r>
              <a:rPr lang="en-US" sz="1200" dirty="0" err="1">
                <a:latin typeface="Courier New" panose="02070309020205020404" pitchFamily="49" charset="0"/>
                <a:cs typeface="Courier New" panose="02070309020205020404" pitchFamily="49" charset="0"/>
              </a:rPr>
              <a:t>long_script.R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vars = "</a:t>
            </a:r>
            <a:r>
              <a:rPr lang="en-US" sz="1200" dirty="0" err="1">
                <a:latin typeface="Courier New" panose="02070309020205020404" pitchFamily="49" charset="0"/>
                <a:cs typeface="Courier New" panose="02070309020205020404" pitchFamily="49" charset="0"/>
              </a:rPr>
              <a:t>fit_sqrt_A</a:t>
            </a:r>
            <a:r>
              <a:rPr lang="en-US" sz="12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0B3A6D32-003F-4736-1BDB-27A1B8A64450}"/>
              </a:ext>
            </a:extLst>
          </p:cNvPr>
          <p:cNvPicPr>
            <a:picLocks noChangeAspect="1"/>
          </p:cNvPicPr>
          <p:nvPr/>
        </p:nvPicPr>
        <p:blipFill>
          <a:blip r:embed="rId4"/>
          <a:stretch>
            <a:fillRect/>
          </a:stretch>
        </p:blipFill>
        <p:spPr>
          <a:xfrm>
            <a:off x="338305" y="2772142"/>
            <a:ext cx="4318000" cy="3810000"/>
          </a:xfrm>
          <a:prstGeom prst="rect">
            <a:avLst/>
          </a:prstGeom>
          <a:ln>
            <a:solidFill>
              <a:schemeClr val="tx1"/>
            </a:solidFill>
          </a:ln>
        </p:spPr>
      </p:pic>
    </p:spTree>
    <p:extLst>
      <p:ext uri="{BB962C8B-B14F-4D97-AF65-F5344CB8AC3E}">
        <p14:creationId xmlns:p14="http://schemas.microsoft.com/office/powerpoint/2010/main" val="64347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6" y="1219812"/>
            <a:ext cx="11106574" cy="2862322"/>
          </a:xfrm>
          <a:prstGeom prst="rect">
            <a:avLst/>
          </a:prstGeom>
          <a:noFill/>
        </p:spPr>
        <p:txBody>
          <a:bodyPr wrap="square">
            <a:spAutoFit/>
          </a:bodyPr>
          <a:lstStyle/>
          <a:p>
            <a:pPr marL="342900" indent="-342900" algn="just">
              <a:buFont typeface="Arial" panose="020B0604020202020204" pitchFamily="34" charset="0"/>
              <a:buChar char="•"/>
            </a:pPr>
            <a:r>
              <a:rPr lang="en-US" sz="2000" b="1" dirty="0">
                <a:latin typeface="Arial" panose="020B0604020202020204" pitchFamily="34" charset="0"/>
                <a:ea typeface="Arial" charset="0"/>
                <a:cs typeface="Arial" panose="020B0604020202020204" pitchFamily="34" charset="0"/>
              </a:rPr>
              <a:t>Analogies:</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Clean code is code that is easy to understand and easy to change</a:t>
            </a:r>
          </a:p>
          <a:p>
            <a:pPr marL="800100" lvl="1" indent="-342900" algn="just">
              <a:spcBef>
                <a:spcPts val="6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Code is like humor. When you *have* to explain it, it’s bad</a:t>
            </a:r>
            <a:endParaRPr lang="en-US" sz="2000" dirty="0">
              <a:solidFill>
                <a:srgbClr val="2A2E2E"/>
              </a:solidFill>
              <a:latin typeface="Roboto" panose="02000000000000000000" pitchFamily="2" charset="0"/>
            </a:endParaRPr>
          </a:p>
          <a:p>
            <a:pPr marL="800100" lvl="1" indent="-342900" algn="just">
              <a:spcBef>
                <a:spcPts val="600"/>
              </a:spcBef>
              <a:buFont typeface="Arial" panose="020B0604020202020204" pitchFamily="34" charset="0"/>
              <a:buChar char="•"/>
            </a:pPr>
            <a:r>
              <a:rPr lang="en-US" sz="2000" dirty="0">
                <a:solidFill>
                  <a:srgbClr val="2A2E2E"/>
                </a:solidFill>
                <a:latin typeface="Roboto" panose="02000000000000000000" pitchFamily="2" charset="0"/>
              </a:rPr>
              <a:t>C</a:t>
            </a:r>
            <a:r>
              <a:rPr lang="en-US" sz="2000" b="0" i="0" u="none" strike="noStrike" dirty="0">
                <a:solidFill>
                  <a:srgbClr val="2A2E2E"/>
                </a:solidFill>
                <a:effectLst/>
                <a:latin typeface="Roboto" panose="02000000000000000000" pitchFamily="2" charset="0"/>
              </a:rPr>
              <a:t>lean code is just like a room that is well organized. You can easily find anything that you are looking for</a:t>
            </a:r>
          </a:p>
          <a:p>
            <a:pPr marL="800100" lvl="1" indent="-342900" algn="just">
              <a:spcBef>
                <a:spcPts val="600"/>
              </a:spcBef>
              <a:buFont typeface="Arial" panose="020B0604020202020204" pitchFamily="34" charset="0"/>
              <a:buChar char="•"/>
            </a:pPr>
            <a:r>
              <a:rPr lang="en-US" sz="2000" b="0" i="0" u="none" strike="noStrike" dirty="0">
                <a:solidFill>
                  <a:srgbClr val="2A2E2E"/>
                </a:solidFill>
                <a:effectLst/>
                <a:latin typeface="Roboto" panose="02000000000000000000" pitchFamily="2" charset="0"/>
              </a:rPr>
              <a:t>Another metaphor is the newspaper. Clean code is arranged so that you can easily get a high-level idea what the code does (like reading newspaper headlines) and then decide what part you want to read about in more detail (jump to a lower-level method).</a:t>
            </a:r>
            <a:endParaRPr lang="en-US" sz="2000" dirty="0">
              <a:latin typeface="Arial" panose="020B0604020202020204" pitchFamily="34" charset="0"/>
              <a:ea typeface="Arial" charset="0"/>
              <a:cs typeface="Arial" panose="020B0604020202020204" pitchFamily="34" charset="0"/>
            </a:endParaRPr>
          </a:p>
        </p:txBody>
      </p:sp>
      <p:sp>
        <p:nvSpPr>
          <p:cNvPr id="7" name="TextBox 6"/>
          <p:cNvSpPr txBox="1"/>
          <p:nvPr/>
        </p:nvSpPr>
        <p:spPr>
          <a:xfrm>
            <a:off x="3881319" y="135141"/>
            <a:ext cx="4621778" cy="646331"/>
          </a:xfrm>
          <a:prstGeom prst="rect">
            <a:avLst/>
          </a:prstGeom>
          <a:noFill/>
        </p:spPr>
        <p:txBody>
          <a:bodyPr wrap="none" rtlCol="0">
            <a:spAutoFit/>
          </a:bodyPr>
          <a:lstStyle/>
          <a:p>
            <a:pPr algn="ctr"/>
            <a:r>
              <a:rPr lang="en-US" sz="3600" b="1" u="sng" dirty="0">
                <a:latin typeface="Arial" charset="0"/>
                <a:ea typeface="Arial" charset="0"/>
                <a:cs typeface="Arial" charset="0"/>
              </a:rPr>
              <a:t>What is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5</a:t>
            </a:fld>
            <a:endParaRPr lang="en-US"/>
          </a:p>
        </p:txBody>
      </p:sp>
      <p:sp>
        <p:nvSpPr>
          <p:cNvPr id="11" name="TextBox 10">
            <a:extLst>
              <a:ext uri="{FF2B5EF4-FFF2-40B4-BE49-F238E27FC236}">
                <a16:creationId xmlns:a16="http://schemas.microsoft.com/office/drawing/2014/main" id="{74F345A6-158C-8090-C0CE-2FE3AABD4078}"/>
              </a:ext>
            </a:extLst>
          </p:cNvPr>
          <p:cNvSpPr txBox="1"/>
          <p:nvPr/>
        </p:nvSpPr>
        <p:spPr>
          <a:xfrm>
            <a:off x="526626" y="6171684"/>
            <a:ext cx="7578970" cy="369332"/>
          </a:xfrm>
          <a:prstGeom prst="rect">
            <a:avLst/>
          </a:prstGeom>
          <a:noFill/>
        </p:spPr>
        <p:txBody>
          <a:bodyPr wrap="square">
            <a:spAutoFit/>
          </a:bodyPr>
          <a:lstStyle/>
          <a:p>
            <a:r>
              <a:rPr lang="en-US" dirty="0">
                <a:hlinkClick r:id="rId2"/>
              </a:rPr>
              <a:t>https://cvuorinen.net/2014/04/what-is-clean-code-and-why-should-you-care/</a:t>
            </a:r>
            <a:endParaRPr lang="en-US" dirty="0"/>
          </a:p>
        </p:txBody>
      </p:sp>
    </p:spTree>
    <p:extLst>
      <p:ext uri="{BB962C8B-B14F-4D97-AF65-F5344CB8AC3E}">
        <p14:creationId xmlns:p14="http://schemas.microsoft.com/office/powerpoint/2010/main" val="391703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6" y="1219812"/>
            <a:ext cx="11106574" cy="1938992"/>
          </a:xfrm>
          <a:prstGeom prst="rect">
            <a:avLst/>
          </a:prstGeom>
          <a:noFill/>
        </p:spPr>
        <p:txBody>
          <a:bodyPr wrap="square">
            <a:spAutoFit/>
          </a:bodyPr>
          <a:lstStyle/>
          <a:p>
            <a:pPr>
              <a:spcBef>
                <a:spcPts val="600"/>
              </a:spcBef>
            </a:pPr>
            <a:r>
              <a:rPr lang="en-US" sz="2400" dirty="0">
                <a:latin typeface="Arial" panose="020B0604020202020204" pitchFamily="34" charset="0"/>
                <a:ea typeface="Arial" charset="0"/>
                <a:cs typeface="Arial" panose="020B0604020202020204" pitchFamily="34" charset="0"/>
              </a:rPr>
              <a:t>“</a:t>
            </a:r>
            <a:r>
              <a:rPr lang="en-US" sz="2400" b="0" i="1" u="none" strike="noStrike" dirty="0">
                <a:solidFill>
                  <a:srgbClr val="3D3B49"/>
                </a:solidFill>
                <a:effectLst/>
                <a:latin typeface="Arial" panose="020B0604020202020204" pitchFamily="34" charset="0"/>
                <a:cs typeface="Arial" panose="020B0604020202020204" pitchFamily="34" charset="0"/>
              </a:rPr>
              <a:t>I like my code to be elegant and efficient. The logic should be straightforward to make it hard for bugs to hide, the dependencies minimal to ease maintenance, error handling complete according to an articulated strategy, and performance close to optimal so as not to tempt people to make the code messy with unprincipled optimizations. Clean code does one thing well.”</a:t>
            </a:r>
            <a:endParaRPr lang="en-US" sz="2400" dirty="0">
              <a:latin typeface="Arial" panose="020B0604020202020204" pitchFamily="34" charset="0"/>
              <a:ea typeface="Arial" charset="0"/>
              <a:cs typeface="Arial" panose="020B0604020202020204" pitchFamily="34" charset="0"/>
            </a:endParaRPr>
          </a:p>
        </p:txBody>
      </p:sp>
      <p:sp>
        <p:nvSpPr>
          <p:cNvPr id="7" name="TextBox 6"/>
          <p:cNvSpPr txBox="1"/>
          <p:nvPr/>
        </p:nvSpPr>
        <p:spPr>
          <a:xfrm>
            <a:off x="3881319" y="135141"/>
            <a:ext cx="4621778" cy="646331"/>
          </a:xfrm>
          <a:prstGeom prst="rect">
            <a:avLst/>
          </a:prstGeom>
          <a:noFill/>
        </p:spPr>
        <p:txBody>
          <a:bodyPr wrap="none" rtlCol="0">
            <a:spAutoFit/>
          </a:bodyPr>
          <a:lstStyle/>
          <a:p>
            <a:pPr algn="ctr"/>
            <a:r>
              <a:rPr lang="en-US" sz="3600" b="1" u="sng" dirty="0">
                <a:latin typeface="Arial" charset="0"/>
                <a:ea typeface="Arial" charset="0"/>
                <a:cs typeface="Arial" charset="0"/>
              </a:rPr>
              <a:t>What is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6</a:t>
            </a:fld>
            <a:endParaRPr lang="en-US"/>
          </a:p>
        </p:txBody>
      </p:sp>
      <p:sp>
        <p:nvSpPr>
          <p:cNvPr id="11" name="TextBox 10">
            <a:extLst>
              <a:ext uri="{FF2B5EF4-FFF2-40B4-BE49-F238E27FC236}">
                <a16:creationId xmlns:a16="http://schemas.microsoft.com/office/drawing/2014/main" id="{74F345A6-158C-8090-C0CE-2FE3AABD4078}"/>
              </a:ext>
            </a:extLst>
          </p:cNvPr>
          <p:cNvSpPr txBox="1"/>
          <p:nvPr/>
        </p:nvSpPr>
        <p:spPr>
          <a:xfrm>
            <a:off x="526626" y="5883817"/>
            <a:ext cx="10598574"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Martin, Robert C. </a:t>
            </a:r>
            <a:r>
              <a:rPr lang="en-US" b="0" i="1" u="none" strike="noStrike" dirty="0">
                <a:solidFill>
                  <a:srgbClr val="222222"/>
                </a:solidFill>
                <a:effectLst/>
                <a:latin typeface="Arial" panose="020B0604020202020204" pitchFamily="34" charset="0"/>
              </a:rPr>
              <a:t>Clean code: a handbook of agile software craftsmanship</a:t>
            </a:r>
            <a:r>
              <a:rPr lang="en-US" b="0" i="0" u="none" strike="noStrike" dirty="0">
                <a:solidFill>
                  <a:srgbClr val="222222"/>
                </a:solidFill>
                <a:effectLst/>
                <a:latin typeface="Arial" panose="020B0604020202020204" pitchFamily="34" charset="0"/>
              </a:rPr>
              <a:t>. Pearson Education, 2009.</a:t>
            </a:r>
          </a:p>
          <a:p>
            <a:r>
              <a:rPr lang="en-US" dirty="0">
                <a:hlinkClick r:id="rId2"/>
              </a:rPr>
              <a:t>https://www.oreilly.com/library-access/?next=/library/view/Clean-code-/9780136083238</a:t>
            </a:r>
            <a:endParaRPr lang="en-US" dirty="0"/>
          </a:p>
        </p:txBody>
      </p:sp>
      <p:sp>
        <p:nvSpPr>
          <p:cNvPr id="4" name="TextBox 3">
            <a:extLst>
              <a:ext uri="{FF2B5EF4-FFF2-40B4-BE49-F238E27FC236}">
                <a16:creationId xmlns:a16="http://schemas.microsoft.com/office/drawing/2014/main" id="{820FA047-B2D8-1B60-DC9D-180DE1C882C8}"/>
              </a:ext>
            </a:extLst>
          </p:cNvPr>
          <p:cNvSpPr txBox="1"/>
          <p:nvPr/>
        </p:nvSpPr>
        <p:spPr>
          <a:xfrm>
            <a:off x="1871134" y="4349421"/>
            <a:ext cx="9762066" cy="400110"/>
          </a:xfrm>
          <a:prstGeom prst="rect">
            <a:avLst/>
          </a:prstGeom>
          <a:noFill/>
        </p:spPr>
        <p:txBody>
          <a:bodyPr wrap="square">
            <a:spAutoFit/>
          </a:bodyPr>
          <a:lstStyle/>
          <a:p>
            <a:pPr algn="r"/>
            <a:r>
              <a:rPr lang="en-US" sz="2000" i="0" u="none" strike="noStrike" dirty="0">
                <a:solidFill>
                  <a:srgbClr val="3D3B49"/>
                </a:solidFill>
                <a:effectLst/>
                <a:latin typeface="Arial" panose="020B0604020202020204" pitchFamily="34" charset="0"/>
                <a:cs typeface="Arial" panose="020B0604020202020204" pitchFamily="34" charset="0"/>
              </a:rPr>
              <a:t>Bjarne </a:t>
            </a:r>
            <a:r>
              <a:rPr lang="en-US" sz="2000" i="0" u="none" strike="noStrike" dirty="0" err="1">
                <a:solidFill>
                  <a:srgbClr val="3D3B49"/>
                </a:solidFill>
                <a:effectLst/>
                <a:latin typeface="Arial" panose="020B0604020202020204" pitchFamily="34" charset="0"/>
                <a:cs typeface="Arial" panose="020B0604020202020204" pitchFamily="34" charset="0"/>
              </a:rPr>
              <a:t>Stroustrup</a:t>
            </a:r>
            <a:r>
              <a:rPr lang="en-US" sz="2000" i="0" u="none" strike="noStrike" dirty="0">
                <a:solidFill>
                  <a:srgbClr val="3D3B49"/>
                </a:solidFill>
                <a:effectLst/>
                <a:latin typeface="Arial" panose="020B0604020202020204" pitchFamily="34" charset="0"/>
                <a:cs typeface="Arial" panose="020B0604020202020204" pitchFamily="34" charset="0"/>
              </a:rPr>
              <a:t>, inventor of C++ and author of </a:t>
            </a:r>
            <a:r>
              <a:rPr lang="en-US" sz="2000" i="1" u="none" strike="noStrike" dirty="0">
                <a:solidFill>
                  <a:srgbClr val="3D3B49"/>
                </a:solidFill>
                <a:effectLst/>
                <a:latin typeface="Arial" panose="020B0604020202020204" pitchFamily="34" charset="0"/>
                <a:cs typeface="Arial" panose="020B0604020202020204" pitchFamily="34" charset="0"/>
              </a:rPr>
              <a:t>The C++ Programming Language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45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03805D-4AEE-F99F-81FB-9CFF4E3BE749}"/>
              </a:ext>
            </a:extLst>
          </p:cNvPr>
          <p:cNvSpPr txBox="1"/>
          <p:nvPr/>
        </p:nvSpPr>
        <p:spPr>
          <a:xfrm>
            <a:off x="526626" y="1219812"/>
            <a:ext cx="11106574" cy="2677656"/>
          </a:xfrm>
          <a:prstGeom prst="rect">
            <a:avLst/>
          </a:prstGeom>
          <a:noFill/>
        </p:spPr>
        <p:txBody>
          <a:bodyPr wrap="square">
            <a:spAutoFit/>
          </a:bodyPr>
          <a:lstStyle/>
          <a:p>
            <a:pPr>
              <a:spcBef>
                <a:spcPts val="600"/>
              </a:spcBef>
            </a:pPr>
            <a:r>
              <a:rPr lang="en-US" sz="2400" dirty="0">
                <a:latin typeface="Arial" panose="020B0604020202020204" pitchFamily="34" charset="0"/>
                <a:ea typeface="Arial" charset="0"/>
                <a:cs typeface="Arial" panose="020B0604020202020204" pitchFamily="34" charset="0"/>
              </a:rPr>
              <a:t>“</a:t>
            </a:r>
            <a:r>
              <a:rPr lang="en-US" sz="2400" b="0" i="1" u="none" strike="noStrike" dirty="0">
                <a:solidFill>
                  <a:srgbClr val="3D3B49"/>
                </a:solidFill>
                <a:effectLst/>
                <a:latin typeface="Arial" panose="020B0604020202020204" pitchFamily="34" charset="0"/>
                <a:cs typeface="Arial" panose="020B0604020202020204" pitchFamily="34" charset="0"/>
              </a:rPr>
              <a:t>I could list all of the qualities that I notice in clean code, but there is one overarching quality that leads to all of them. Clean code always looks like it was written by someone who cares. There is nothing obvious that you can do to make it better. All of those things were thought about by the code’s author, and if you try to imagine improvements, you’re led back to where you are, sitting in appreciation of the code someone left for you—code left by someone who cares deeply about the craft.”</a:t>
            </a:r>
            <a:endParaRPr lang="en-US" sz="2400" dirty="0">
              <a:latin typeface="Arial" panose="020B0604020202020204" pitchFamily="34" charset="0"/>
              <a:ea typeface="Arial" charset="0"/>
              <a:cs typeface="Arial" panose="020B0604020202020204" pitchFamily="34" charset="0"/>
            </a:endParaRPr>
          </a:p>
        </p:txBody>
      </p:sp>
      <p:sp>
        <p:nvSpPr>
          <p:cNvPr id="7" name="TextBox 6"/>
          <p:cNvSpPr txBox="1"/>
          <p:nvPr/>
        </p:nvSpPr>
        <p:spPr>
          <a:xfrm>
            <a:off x="3881319" y="135141"/>
            <a:ext cx="4621778" cy="646331"/>
          </a:xfrm>
          <a:prstGeom prst="rect">
            <a:avLst/>
          </a:prstGeom>
          <a:noFill/>
        </p:spPr>
        <p:txBody>
          <a:bodyPr wrap="none" rtlCol="0">
            <a:spAutoFit/>
          </a:bodyPr>
          <a:lstStyle/>
          <a:p>
            <a:pPr algn="ctr"/>
            <a:r>
              <a:rPr lang="en-US" sz="3600" b="1" u="sng" dirty="0">
                <a:latin typeface="Arial" charset="0"/>
                <a:ea typeface="Arial" charset="0"/>
                <a:cs typeface="Arial" charset="0"/>
              </a:rPr>
              <a:t>What is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7</a:t>
            </a:fld>
            <a:endParaRPr lang="en-US"/>
          </a:p>
        </p:txBody>
      </p:sp>
      <p:sp>
        <p:nvSpPr>
          <p:cNvPr id="11" name="TextBox 10">
            <a:extLst>
              <a:ext uri="{FF2B5EF4-FFF2-40B4-BE49-F238E27FC236}">
                <a16:creationId xmlns:a16="http://schemas.microsoft.com/office/drawing/2014/main" id="{74F345A6-158C-8090-C0CE-2FE3AABD4078}"/>
              </a:ext>
            </a:extLst>
          </p:cNvPr>
          <p:cNvSpPr txBox="1"/>
          <p:nvPr/>
        </p:nvSpPr>
        <p:spPr>
          <a:xfrm>
            <a:off x="526626" y="5883817"/>
            <a:ext cx="10598574"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Martin, Robert C. </a:t>
            </a:r>
            <a:r>
              <a:rPr lang="en-US" b="0" i="1" u="none" strike="noStrike" dirty="0">
                <a:solidFill>
                  <a:srgbClr val="222222"/>
                </a:solidFill>
                <a:effectLst/>
                <a:latin typeface="Arial" panose="020B0604020202020204" pitchFamily="34" charset="0"/>
              </a:rPr>
              <a:t>Clean code: a handbook of agile software craftsmanship</a:t>
            </a:r>
            <a:r>
              <a:rPr lang="en-US" b="0" i="0" u="none" strike="noStrike" dirty="0">
                <a:solidFill>
                  <a:srgbClr val="222222"/>
                </a:solidFill>
                <a:effectLst/>
                <a:latin typeface="Arial" panose="020B0604020202020204" pitchFamily="34" charset="0"/>
              </a:rPr>
              <a:t>. Pearson Education, 2009.</a:t>
            </a:r>
          </a:p>
          <a:p>
            <a:r>
              <a:rPr lang="en-US" dirty="0">
                <a:hlinkClick r:id="rId2"/>
              </a:rPr>
              <a:t>https://www.oreilly.com/library-access/?next=/library/view/Clean-code-/9780136083238</a:t>
            </a:r>
            <a:endParaRPr lang="en-US" dirty="0"/>
          </a:p>
        </p:txBody>
      </p:sp>
      <p:sp>
        <p:nvSpPr>
          <p:cNvPr id="4" name="TextBox 3">
            <a:extLst>
              <a:ext uri="{FF2B5EF4-FFF2-40B4-BE49-F238E27FC236}">
                <a16:creationId xmlns:a16="http://schemas.microsoft.com/office/drawing/2014/main" id="{820FA047-B2D8-1B60-DC9D-180DE1C882C8}"/>
              </a:ext>
            </a:extLst>
          </p:cNvPr>
          <p:cNvSpPr txBox="1"/>
          <p:nvPr/>
        </p:nvSpPr>
        <p:spPr>
          <a:xfrm>
            <a:off x="1871134" y="4569554"/>
            <a:ext cx="9762066" cy="400110"/>
          </a:xfrm>
          <a:prstGeom prst="rect">
            <a:avLst/>
          </a:prstGeom>
          <a:noFill/>
        </p:spPr>
        <p:txBody>
          <a:bodyPr wrap="square">
            <a:spAutoFit/>
          </a:bodyPr>
          <a:lstStyle/>
          <a:p>
            <a:pPr algn="r"/>
            <a:r>
              <a:rPr lang="en-US" sz="2000" i="0" u="none" strike="noStrike" dirty="0">
                <a:solidFill>
                  <a:srgbClr val="3D3B49"/>
                </a:solidFill>
                <a:effectLst/>
                <a:latin typeface="Arial" panose="020B0604020202020204" pitchFamily="34" charset="0"/>
                <a:cs typeface="Arial" panose="020B0604020202020204" pitchFamily="34" charset="0"/>
              </a:rPr>
              <a:t>Michael Feathers, author of Working Effectively with Legacy Code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096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1319" y="135141"/>
            <a:ext cx="4621778" cy="646331"/>
          </a:xfrm>
          <a:prstGeom prst="rect">
            <a:avLst/>
          </a:prstGeom>
          <a:noFill/>
        </p:spPr>
        <p:txBody>
          <a:bodyPr wrap="none" rtlCol="0">
            <a:spAutoFit/>
          </a:bodyPr>
          <a:lstStyle/>
          <a:p>
            <a:pPr algn="ctr"/>
            <a:r>
              <a:rPr lang="en-US" sz="3600" b="1" u="sng" dirty="0">
                <a:latin typeface="Arial" charset="0"/>
                <a:ea typeface="Arial" charset="0"/>
                <a:cs typeface="Arial" charset="0"/>
              </a:rPr>
              <a:t>What is clean code?</a:t>
            </a:r>
          </a:p>
        </p:txBody>
      </p:sp>
      <p:sp>
        <p:nvSpPr>
          <p:cNvPr id="3" name="Slide Number Placeholder 2">
            <a:extLst>
              <a:ext uri="{FF2B5EF4-FFF2-40B4-BE49-F238E27FC236}">
                <a16:creationId xmlns:a16="http://schemas.microsoft.com/office/drawing/2014/main" id="{56D84202-86F6-15B8-2971-62A78703C4A2}"/>
              </a:ext>
            </a:extLst>
          </p:cNvPr>
          <p:cNvSpPr>
            <a:spLocks noGrp="1"/>
          </p:cNvSpPr>
          <p:nvPr>
            <p:ph type="sldNum" sz="quarter" idx="12"/>
          </p:nvPr>
        </p:nvSpPr>
        <p:spPr/>
        <p:txBody>
          <a:bodyPr/>
          <a:lstStyle/>
          <a:p>
            <a:fld id="{98BB143A-EDCF-0D43-94AE-D4E9D51DDE58}" type="slidenum">
              <a:rPr lang="en-US" smtClean="0"/>
              <a:t>8</a:t>
            </a:fld>
            <a:endParaRPr lang="en-US" dirty="0"/>
          </a:p>
        </p:txBody>
      </p:sp>
      <p:sp>
        <p:nvSpPr>
          <p:cNvPr id="11" name="TextBox 10">
            <a:extLst>
              <a:ext uri="{FF2B5EF4-FFF2-40B4-BE49-F238E27FC236}">
                <a16:creationId xmlns:a16="http://schemas.microsoft.com/office/drawing/2014/main" id="{74F345A6-158C-8090-C0CE-2FE3AABD4078}"/>
              </a:ext>
            </a:extLst>
          </p:cNvPr>
          <p:cNvSpPr txBox="1"/>
          <p:nvPr/>
        </p:nvSpPr>
        <p:spPr>
          <a:xfrm>
            <a:off x="526626" y="5883817"/>
            <a:ext cx="10598574" cy="830997"/>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Martin, Robert C. </a:t>
            </a:r>
            <a:r>
              <a:rPr lang="en-US" sz="1200" b="0" i="1" u="none" strike="noStrike" dirty="0">
                <a:solidFill>
                  <a:srgbClr val="222222"/>
                </a:solidFill>
                <a:effectLst/>
                <a:latin typeface="Arial" panose="020B0604020202020204" pitchFamily="34" charset="0"/>
              </a:rPr>
              <a:t>Clean code: a handbook of agile software craftsmanship</a:t>
            </a:r>
            <a:r>
              <a:rPr lang="en-US" sz="1200" b="0" i="0" u="none" strike="noStrike" dirty="0">
                <a:solidFill>
                  <a:srgbClr val="222222"/>
                </a:solidFill>
                <a:effectLst/>
                <a:latin typeface="Arial" panose="020B0604020202020204" pitchFamily="34" charset="0"/>
              </a:rPr>
              <a:t>. Pearson Education, 2009.</a:t>
            </a:r>
          </a:p>
          <a:p>
            <a:r>
              <a:rPr lang="en-US" sz="1200" dirty="0">
                <a:hlinkClick r:id="rId2"/>
              </a:rPr>
              <a:t>https://www.oreilly.com/library-access/?next=/library/view/Clean-code-/9780136083238</a:t>
            </a:r>
            <a:endParaRPr lang="en-US" sz="1200" dirty="0"/>
          </a:p>
          <a:p>
            <a:r>
              <a:rPr lang="en-US" sz="1200" dirty="0">
                <a:hlinkClick r:id="rId3"/>
              </a:rPr>
              <a:t>https://lemelson.mit.edu/resources/radia-perlman</a:t>
            </a:r>
            <a:endParaRPr lang="en-US" sz="1200" dirty="0"/>
          </a:p>
          <a:p>
            <a:r>
              <a:rPr lang="en-US" sz="1200" dirty="0">
                <a:hlinkClick r:id="rId4"/>
              </a:rPr>
              <a:t>https://www.mentalfloss.com/article/53181/inspiring-quotes-10-influential-women-tech</a:t>
            </a:r>
            <a:endParaRPr lang="en-US" sz="1200" dirty="0"/>
          </a:p>
        </p:txBody>
      </p:sp>
      <p:sp>
        <p:nvSpPr>
          <p:cNvPr id="5" name="Content Placeholder 2">
            <a:extLst>
              <a:ext uri="{FF2B5EF4-FFF2-40B4-BE49-F238E27FC236}">
                <a16:creationId xmlns:a16="http://schemas.microsoft.com/office/drawing/2014/main" id="{E68E9790-4B5D-65C8-423A-31617DED2A14}"/>
              </a:ext>
            </a:extLst>
          </p:cNvPr>
          <p:cNvSpPr>
            <a:spLocks noGrp="1"/>
          </p:cNvSpPr>
          <p:nvPr>
            <p:ph idx="1"/>
          </p:nvPr>
        </p:nvSpPr>
        <p:spPr>
          <a:xfrm>
            <a:off x="146323" y="977063"/>
            <a:ext cx="5860707" cy="1472223"/>
          </a:xfrm>
          <a:ln>
            <a:solidFill>
              <a:schemeClr val="tx1"/>
            </a:solidFill>
          </a:ln>
        </p:spPr>
        <p:txBody>
          <a:bodyPr/>
          <a:lstStyle/>
          <a:p>
            <a:pPr marL="0" indent="0">
              <a:buNone/>
            </a:pPr>
            <a:r>
              <a:rPr lang="en-US" sz="2200" dirty="0"/>
              <a:t>“</a:t>
            </a:r>
            <a:r>
              <a:rPr lang="en-US" sz="2200" i="1" dirty="0"/>
              <a:t>I like my code to be elegant and efficient. […] Clean code does one thing well.</a:t>
            </a:r>
            <a:r>
              <a:rPr lang="en-US" sz="2200" dirty="0"/>
              <a:t>” </a:t>
            </a:r>
          </a:p>
          <a:p>
            <a:pPr marL="457200" lvl="1" indent="0" algn="r">
              <a:buNone/>
            </a:pPr>
            <a:r>
              <a:rPr lang="en-US" sz="1600" dirty="0"/>
              <a:t>Bjarne Stroustrup, inventor of C++</a:t>
            </a:r>
          </a:p>
        </p:txBody>
      </p:sp>
      <p:sp>
        <p:nvSpPr>
          <p:cNvPr id="9" name="Content Placeholder 2">
            <a:extLst>
              <a:ext uri="{FF2B5EF4-FFF2-40B4-BE49-F238E27FC236}">
                <a16:creationId xmlns:a16="http://schemas.microsoft.com/office/drawing/2014/main" id="{1214F519-CAB3-EF84-8903-7EC4EE8DCF2B}"/>
              </a:ext>
            </a:extLst>
          </p:cNvPr>
          <p:cNvSpPr txBox="1">
            <a:spLocks/>
          </p:cNvSpPr>
          <p:nvPr/>
        </p:nvSpPr>
        <p:spPr>
          <a:xfrm>
            <a:off x="175339" y="2590219"/>
            <a:ext cx="5831691" cy="127364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a:t>
            </a:r>
            <a:r>
              <a:rPr lang="en-US" sz="2200" i="1" dirty="0"/>
              <a:t>Clean code reads like well-written prose.</a:t>
            </a:r>
            <a:r>
              <a:rPr lang="en-US" sz="2200" dirty="0"/>
              <a:t>” </a:t>
            </a:r>
          </a:p>
          <a:p>
            <a:pPr marL="457200" lvl="1" indent="0" algn="r">
              <a:buNone/>
            </a:pPr>
            <a:r>
              <a:rPr lang="en-US" sz="1600" dirty="0"/>
              <a:t>Grady Booch, author of Object Oriented </a:t>
            </a:r>
          </a:p>
          <a:p>
            <a:pPr marL="457200" lvl="1" indent="0" algn="r">
              <a:buNone/>
            </a:pPr>
            <a:r>
              <a:rPr lang="en-US" sz="1600" dirty="0"/>
              <a:t>Analysis and Design with Applications</a:t>
            </a:r>
          </a:p>
        </p:txBody>
      </p:sp>
      <p:sp>
        <p:nvSpPr>
          <p:cNvPr id="10" name="Content Placeholder 2">
            <a:extLst>
              <a:ext uri="{FF2B5EF4-FFF2-40B4-BE49-F238E27FC236}">
                <a16:creationId xmlns:a16="http://schemas.microsoft.com/office/drawing/2014/main" id="{BEC62827-07CA-DB1B-2349-FF9FD10A02D7}"/>
              </a:ext>
            </a:extLst>
          </p:cNvPr>
          <p:cNvSpPr txBox="1">
            <a:spLocks/>
          </p:cNvSpPr>
          <p:nvPr/>
        </p:nvSpPr>
        <p:spPr>
          <a:xfrm>
            <a:off x="146323" y="4062484"/>
            <a:ext cx="5860707" cy="178758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a:t>
            </a:r>
            <a:r>
              <a:rPr lang="en-US" sz="2200" i="1" dirty="0"/>
              <a:t>Clean code can be read and enhanced by a developer other than its original author. It has unit and acceptance tests.</a:t>
            </a:r>
            <a:r>
              <a:rPr lang="en-US" sz="2200" dirty="0"/>
              <a:t>” </a:t>
            </a:r>
          </a:p>
          <a:p>
            <a:pPr marL="457200" lvl="1" indent="0" algn="r">
              <a:spcBef>
                <a:spcPts val="1700"/>
              </a:spcBef>
              <a:buNone/>
            </a:pPr>
            <a:r>
              <a:rPr lang="en-US" sz="1800" dirty="0"/>
              <a:t>  			</a:t>
            </a:r>
            <a:r>
              <a:rPr lang="en-US" sz="1600" dirty="0"/>
              <a:t>“Big” Dave Thomas, founder of OTI, godfather of the Eclipse strategy</a:t>
            </a:r>
          </a:p>
        </p:txBody>
      </p:sp>
      <p:sp>
        <p:nvSpPr>
          <p:cNvPr id="12" name="Content Placeholder 2">
            <a:extLst>
              <a:ext uri="{FF2B5EF4-FFF2-40B4-BE49-F238E27FC236}">
                <a16:creationId xmlns:a16="http://schemas.microsoft.com/office/drawing/2014/main" id="{DA553375-ED44-7C43-0D9A-F54027BCBEC2}"/>
              </a:ext>
            </a:extLst>
          </p:cNvPr>
          <p:cNvSpPr txBox="1">
            <a:spLocks/>
          </p:cNvSpPr>
          <p:nvPr/>
        </p:nvSpPr>
        <p:spPr>
          <a:xfrm>
            <a:off x="6094502" y="4321629"/>
            <a:ext cx="6016868" cy="151312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a:t>
            </a:r>
            <a:r>
              <a:rPr lang="en-US" sz="2200" i="1" dirty="0"/>
              <a:t>Clean code always looks like it was written by someone who cares</a:t>
            </a:r>
            <a:r>
              <a:rPr lang="en-US" sz="2200" dirty="0"/>
              <a:t>” </a:t>
            </a:r>
          </a:p>
          <a:p>
            <a:pPr marL="457200" lvl="1" indent="0" algn="r">
              <a:spcBef>
                <a:spcPts val="1700"/>
              </a:spcBef>
              <a:buNone/>
            </a:pPr>
            <a:r>
              <a:rPr lang="en-US" sz="2000" dirty="0"/>
              <a:t>		  	 </a:t>
            </a:r>
            <a:r>
              <a:rPr lang="en-US" sz="1600" dirty="0"/>
              <a:t>Michael Feathers, author of Working Effectively with Legacy Code</a:t>
            </a:r>
          </a:p>
        </p:txBody>
      </p:sp>
      <p:pic>
        <p:nvPicPr>
          <p:cNvPr id="13" name="Picture 12" descr="Grady Booch, author of Object Oriented Analysis and Design with Applications">
            <a:extLst>
              <a:ext uri="{FF2B5EF4-FFF2-40B4-BE49-F238E27FC236}">
                <a16:creationId xmlns:a16="http://schemas.microsoft.com/office/drawing/2014/main" id="{A1E6F192-8657-9ED6-9BE7-A2AC08D992EC}"/>
              </a:ext>
            </a:extLst>
          </p:cNvPr>
          <p:cNvPicPr>
            <a:picLocks noChangeAspect="1"/>
          </p:cNvPicPr>
          <p:nvPr/>
        </p:nvPicPr>
        <p:blipFill rotWithShape="1">
          <a:blip r:embed="rId5"/>
          <a:srcRect t="4384" r="3" b="10649"/>
          <a:stretch/>
        </p:blipFill>
        <p:spPr>
          <a:xfrm>
            <a:off x="848088" y="3071642"/>
            <a:ext cx="831866" cy="653826"/>
          </a:xfrm>
          <a:prstGeom prst="rect">
            <a:avLst/>
          </a:prstGeom>
        </p:spPr>
      </p:pic>
      <p:pic>
        <p:nvPicPr>
          <p:cNvPr id="14" name="Picture 13" descr="A drawing of a person&#10;&#10;Description automatically generated">
            <a:extLst>
              <a:ext uri="{FF2B5EF4-FFF2-40B4-BE49-F238E27FC236}">
                <a16:creationId xmlns:a16="http://schemas.microsoft.com/office/drawing/2014/main" id="{1E523502-56BA-563F-AE71-CEBD92AE24BD}"/>
              </a:ext>
            </a:extLst>
          </p:cNvPr>
          <p:cNvPicPr>
            <a:picLocks noChangeAspect="1"/>
          </p:cNvPicPr>
          <p:nvPr/>
        </p:nvPicPr>
        <p:blipFill rotWithShape="1">
          <a:blip r:embed="rId6"/>
          <a:srcRect t="-1937" r="-8" b="7700"/>
          <a:stretch/>
        </p:blipFill>
        <p:spPr>
          <a:xfrm>
            <a:off x="744340" y="4978006"/>
            <a:ext cx="844974" cy="820842"/>
          </a:xfrm>
          <a:prstGeom prst="rect">
            <a:avLst/>
          </a:prstGeom>
        </p:spPr>
      </p:pic>
      <p:pic>
        <p:nvPicPr>
          <p:cNvPr id="15" name="Picture 14" descr="Michael Feathers, author of Working Effectively with Legacy Code">
            <a:extLst>
              <a:ext uri="{FF2B5EF4-FFF2-40B4-BE49-F238E27FC236}">
                <a16:creationId xmlns:a16="http://schemas.microsoft.com/office/drawing/2014/main" id="{D315FF20-5D59-36D5-60E5-0F79C9F6B379}"/>
              </a:ext>
            </a:extLst>
          </p:cNvPr>
          <p:cNvPicPr>
            <a:picLocks noChangeAspect="1"/>
          </p:cNvPicPr>
          <p:nvPr/>
        </p:nvPicPr>
        <p:blipFill rotWithShape="1">
          <a:blip r:embed="rId7"/>
          <a:srcRect t="1206" r="3" b="24458"/>
          <a:stretch/>
        </p:blipFill>
        <p:spPr>
          <a:xfrm>
            <a:off x="7079286" y="4931234"/>
            <a:ext cx="904821" cy="805542"/>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7D500D4A-A110-40BD-1D4B-283E415A0520}"/>
              </a:ext>
            </a:extLst>
          </p:cNvPr>
          <p:cNvPicPr>
            <a:picLocks noChangeAspect="1"/>
          </p:cNvPicPr>
          <p:nvPr/>
        </p:nvPicPr>
        <p:blipFill rotWithShape="1">
          <a:blip r:embed="rId8"/>
          <a:srcRect l="1" t="-1651" r="2" b="16273"/>
          <a:stretch/>
        </p:blipFill>
        <p:spPr>
          <a:xfrm>
            <a:off x="1120001" y="1667130"/>
            <a:ext cx="861200" cy="698536"/>
          </a:xfrm>
          <a:prstGeom prst="rect">
            <a:avLst/>
          </a:prstGeom>
        </p:spPr>
      </p:pic>
      <p:sp>
        <p:nvSpPr>
          <p:cNvPr id="18" name="Content Placeholder 2">
            <a:extLst>
              <a:ext uri="{FF2B5EF4-FFF2-40B4-BE49-F238E27FC236}">
                <a16:creationId xmlns:a16="http://schemas.microsoft.com/office/drawing/2014/main" id="{614E0776-04FA-17E6-23E6-05B47A19E9C3}"/>
              </a:ext>
            </a:extLst>
          </p:cNvPr>
          <p:cNvSpPr txBox="1">
            <a:spLocks/>
          </p:cNvSpPr>
          <p:nvPr/>
        </p:nvSpPr>
        <p:spPr>
          <a:xfrm>
            <a:off x="6094502" y="977063"/>
            <a:ext cx="6016868" cy="2094579"/>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200" dirty="0"/>
              <a:t>“</a:t>
            </a:r>
            <a:r>
              <a:rPr lang="en-US" sz="2200" i="1" dirty="0"/>
              <a:t>The stuff I design, if I’m successful, nobody will ever notice. Things will just work and be self-managing.”</a:t>
            </a:r>
            <a:r>
              <a:rPr lang="en-US" sz="2200" dirty="0"/>
              <a:t> </a:t>
            </a:r>
          </a:p>
          <a:p>
            <a:pPr marL="0" indent="0" algn="r">
              <a:buNone/>
            </a:pPr>
            <a:r>
              <a:rPr lang="en-US" sz="1600" dirty="0"/>
              <a:t>Radia Pearlman, “the Mother of the Internet,” </a:t>
            </a:r>
          </a:p>
          <a:p>
            <a:pPr marL="0" indent="0" algn="r">
              <a:buNone/>
            </a:pPr>
            <a:r>
              <a:rPr lang="en-US" sz="1600" dirty="0"/>
              <a:t>IEEE fellow, inventor of Spanning-Tree Protocol (STP), </a:t>
            </a:r>
          </a:p>
          <a:p>
            <a:pPr marL="0" indent="0" algn="r">
              <a:buNone/>
            </a:pPr>
            <a:r>
              <a:rPr lang="en-US" sz="1600" dirty="0"/>
              <a:t>TRILL, and TORTIS, a programming language for children</a:t>
            </a:r>
          </a:p>
        </p:txBody>
      </p:sp>
      <p:pic>
        <p:nvPicPr>
          <p:cNvPr id="21506" name="Picture 2" descr="Radia Perlman">
            <a:extLst>
              <a:ext uri="{FF2B5EF4-FFF2-40B4-BE49-F238E27FC236}">
                <a16:creationId xmlns:a16="http://schemas.microsoft.com/office/drawing/2014/main" id="{E1E5821F-653F-ADA2-729D-46BE7194A3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7153" y="2125342"/>
            <a:ext cx="692133" cy="85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36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1650" y="135695"/>
            <a:ext cx="6928700" cy="523220"/>
          </a:xfrm>
          <a:prstGeom prst="rect">
            <a:avLst/>
          </a:prstGeom>
          <a:noFill/>
        </p:spPr>
        <p:txBody>
          <a:bodyPr wrap="square" rtlCol="0">
            <a:spAutoFit/>
          </a:bodyPr>
          <a:lstStyle/>
          <a:p>
            <a:r>
              <a:rPr lang="en-US" sz="2800" b="1" u="sng" dirty="0">
                <a:latin typeface="Arial" charset="0"/>
                <a:ea typeface="Arial" charset="0"/>
                <a:cs typeface="Arial" charset="0"/>
              </a:rPr>
              <a:t>Why is it important to write good code?</a:t>
            </a:r>
          </a:p>
        </p:txBody>
      </p:sp>
      <p:sp>
        <p:nvSpPr>
          <p:cNvPr id="11" name="Slide Number Placeholder 10">
            <a:extLst>
              <a:ext uri="{FF2B5EF4-FFF2-40B4-BE49-F238E27FC236}">
                <a16:creationId xmlns:a16="http://schemas.microsoft.com/office/drawing/2014/main" id="{EC3A0D5E-B5DF-643B-8EFB-77624A3C4695}"/>
              </a:ext>
            </a:extLst>
          </p:cNvPr>
          <p:cNvSpPr>
            <a:spLocks noGrp="1"/>
          </p:cNvSpPr>
          <p:nvPr>
            <p:ph type="sldNum" sz="quarter" idx="12"/>
          </p:nvPr>
        </p:nvSpPr>
        <p:spPr/>
        <p:txBody>
          <a:bodyPr/>
          <a:lstStyle/>
          <a:p>
            <a:fld id="{98BB143A-EDCF-0D43-94AE-D4E9D51DDE58}" type="slidenum">
              <a:rPr lang="en-US" smtClean="0"/>
              <a:t>9</a:t>
            </a:fld>
            <a:endParaRPr lang="en-US"/>
          </a:p>
        </p:txBody>
      </p:sp>
      <p:sp>
        <p:nvSpPr>
          <p:cNvPr id="9" name="TextBox 8">
            <a:extLst>
              <a:ext uri="{FF2B5EF4-FFF2-40B4-BE49-F238E27FC236}">
                <a16:creationId xmlns:a16="http://schemas.microsoft.com/office/drawing/2014/main" id="{379E518B-7AE3-A565-C867-BB412F252413}"/>
              </a:ext>
            </a:extLst>
          </p:cNvPr>
          <p:cNvSpPr txBox="1"/>
          <p:nvPr/>
        </p:nvSpPr>
        <p:spPr>
          <a:xfrm>
            <a:off x="3018691" y="5987018"/>
            <a:ext cx="5843955" cy="369332"/>
          </a:xfrm>
          <a:prstGeom prst="rect">
            <a:avLst/>
          </a:prstGeom>
          <a:noFill/>
        </p:spPr>
        <p:txBody>
          <a:bodyPr wrap="square">
            <a:spAutoFit/>
          </a:bodyPr>
          <a:lstStyle/>
          <a:p>
            <a:r>
              <a:rPr lang="en-US" dirty="0">
                <a:hlinkClick r:id="rId2"/>
              </a:rPr>
              <a:t>https://www.it-cisq.org/cisq-files/pdf/CPSQ-2020-report.pdf</a:t>
            </a:r>
            <a:endParaRPr lang="en-US" dirty="0"/>
          </a:p>
        </p:txBody>
      </p:sp>
      <p:pic>
        <p:nvPicPr>
          <p:cNvPr id="5" name="Picture 4">
            <a:extLst>
              <a:ext uri="{FF2B5EF4-FFF2-40B4-BE49-F238E27FC236}">
                <a16:creationId xmlns:a16="http://schemas.microsoft.com/office/drawing/2014/main" id="{08E07714-E63F-87E9-B715-86B452C639AB}"/>
              </a:ext>
            </a:extLst>
          </p:cNvPr>
          <p:cNvPicPr>
            <a:picLocks noChangeAspect="1"/>
          </p:cNvPicPr>
          <p:nvPr/>
        </p:nvPicPr>
        <p:blipFill>
          <a:blip r:embed="rId3"/>
          <a:stretch>
            <a:fillRect/>
          </a:stretch>
        </p:blipFill>
        <p:spPr>
          <a:xfrm>
            <a:off x="2209799" y="978601"/>
            <a:ext cx="8598877" cy="4471063"/>
          </a:xfrm>
          <a:prstGeom prst="rect">
            <a:avLst/>
          </a:prstGeom>
          <a:ln>
            <a:solidFill>
              <a:schemeClr val="tx1"/>
            </a:solidFill>
          </a:ln>
        </p:spPr>
      </p:pic>
      <p:sp>
        <p:nvSpPr>
          <p:cNvPr id="4" name="TextBox 3">
            <a:extLst>
              <a:ext uri="{FF2B5EF4-FFF2-40B4-BE49-F238E27FC236}">
                <a16:creationId xmlns:a16="http://schemas.microsoft.com/office/drawing/2014/main" id="{8199672C-D126-086C-3C9B-38A7128DE22F}"/>
              </a:ext>
            </a:extLst>
          </p:cNvPr>
          <p:cNvSpPr txBox="1"/>
          <p:nvPr/>
        </p:nvSpPr>
        <p:spPr>
          <a:xfrm>
            <a:off x="6704134" y="1039004"/>
            <a:ext cx="3812931" cy="369332"/>
          </a:xfrm>
          <a:prstGeom prst="rect">
            <a:avLst/>
          </a:prstGeom>
          <a:noFill/>
        </p:spPr>
        <p:txBody>
          <a:bodyPr wrap="square">
            <a:spAutoFit/>
          </a:bodyPr>
          <a:lstStyle/>
          <a:p>
            <a:r>
              <a:rPr lang="en-US" sz="1800" b="1" dirty="0">
                <a:effectLst/>
                <a:latin typeface="Calibri" panose="020F0502020204030204" pitchFamily="34" charset="0"/>
              </a:rPr>
              <a:t>Cost of Poor Software Quality (CPSQ) </a:t>
            </a:r>
            <a:endParaRPr lang="en-US" dirty="0"/>
          </a:p>
        </p:txBody>
      </p:sp>
    </p:spTree>
    <p:extLst>
      <p:ext uri="{BB962C8B-B14F-4D97-AF65-F5344CB8AC3E}">
        <p14:creationId xmlns:p14="http://schemas.microsoft.com/office/powerpoint/2010/main" val="865477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51225</TotalTime>
  <Words>2778</Words>
  <Application>Microsoft Macintosh PowerPoint</Application>
  <PresentationFormat>Widescreen</PresentationFormat>
  <Paragraphs>343</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-apple-system</vt:lpstr>
      <vt:lpstr>Arial</vt:lpstr>
      <vt:lpstr>Calibri</vt:lpstr>
      <vt:lpstr>Calibri Light</vt:lpstr>
      <vt:lpstr>Courier New</vt:lpstr>
      <vt:lpstr>Menlo</vt:lpstr>
      <vt:lpstr>Roboto</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Mitrea, Cristina</dc:creator>
  <cp:lastModifiedBy>Mitrea, Cristina</cp:lastModifiedBy>
  <cp:revision>738</cp:revision>
  <cp:lastPrinted>2019-09-05T09:32:56Z</cp:lastPrinted>
  <dcterms:created xsi:type="dcterms:W3CDTF">2019-01-03T19:27:49Z</dcterms:created>
  <dcterms:modified xsi:type="dcterms:W3CDTF">2024-12-02T14:34:54Z</dcterms:modified>
</cp:coreProperties>
</file>